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y="5143500" cx="9144000"/>
  <p:notesSz cx="6858000" cy="9144000"/>
  <p:embeddedFontLst>
    <p:embeddedFont>
      <p:font typeface="Roboto"/>
      <p:regular r:id="rId60"/>
      <p:bold r:id="rId61"/>
      <p:italic r:id="rId62"/>
      <p:boldItalic r:id="rId63"/>
    </p:embeddedFont>
    <p:embeddedFont>
      <p:font typeface="Caveat"/>
      <p:regular r:id="rId64"/>
      <p:bold r:id="rId65"/>
    </p:embeddedFont>
    <p:embeddedFont>
      <p:font typeface="Montserrat"/>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6.xml"/><Relationship Id="rId64" Type="http://schemas.openxmlformats.org/officeDocument/2006/relationships/font" Target="fonts/Caveat-regular.fntdata"/><Relationship Id="rId63" Type="http://schemas.openxmlformats.org/officeDocument/2006/relationships/font" Target="fonts/Roboto-boldItalic.fntdata"/><Relationship Id="rId22" Type="http://schemas.openxmlformats.org/officeDocument/2006/relationships/slide" Target="slides/slide18.xml"/><Relationship Id="rId66" Type="http://schemas.openxmlformats.org/officeDocument/2006/relationships/font" Target="fonts/Montserrat-regular.fntdata"/><Relationship Id="rId21" Type="http://schemas.openxmlformats.org/officeDocument/2006/relationships/slide" Target="slides/slide17.xml"/><Relationship Id="rId65" Type="http://schemas.openxmlformats.org/officeDocument/2006/relationships/font" Target="fonts/Caveat-bold.fntdata"/><Relationship Id="rId24" Type="http://schemas.openxmlformats.org/officeDocument/2006/relationships/slide" Target="slides/slide20.xml"/><Relationship Id="rId68" Type="http://schemas.openxmlformats.org/officeDocument/2006/relationships/font" Target="fonts/Montserrat-italic.fntdata"/><Relationship Id="rId23" Type="http://schemas.openxmlformats.org/officeDocument/2006/relationships/slide" Target="slides/slide19.xml"/><Relationship Id="rId67" Type="http://schemas.openxmlformats.org/officeDocument/2006/relationships/font" Target="fonts/Montserrat-bold.fntdata"/><Relationship Id="rId60" Type="http://schemas.openxmlformats.org/officeDocument/2006/relationships/font" Target="fonts/Roboto-regular.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Montserrat-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 name="Shape 48"/>
        <p:cNvGrpSpPr/>
        <p:nvPr/>
      </p:nvGrpSpPr>
      <p:grpSpPr>
        <a:xfrm>
          <a:off x="0" y="0"/>
          <a:ext cx="0" cy="0"/>
          <a:chOff x="0" y="0"/>
          <a:chExt cx="0" cy="0"/>
        </a:xfrm>
      </p:grpSpPr>
      <p:sp>
        <p:nvSpPr>
          <p:cNvPr id="49" name="Google Shape;49;g65bd4f84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65bd4f84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65bd4f844c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5bd4f844c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65bd4f844c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5bd4f844c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5bd4f844c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5bd4f844c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65bd4f844c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5bd4f844c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65bd4f844c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5bd4f844c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65bd4f844c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5bd4f844c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65bd4f844c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65bd4f844c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65bd4f844c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65bd4f844c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65bd4f844c_0_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65bd4f844c_0_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65bd4f844c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65bd4f844c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65bd4f844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65bd4f844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65bd4f844c_0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65bd4f844c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65bd4f844c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65bd4f844c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65bd4f844c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65bd4f844c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65bd4f844c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65bd4f844c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65bd4f844c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65bd4f844c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65bd4f844c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65bd4f844c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65bd4f844c_0_1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65bd4f844c_0_1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65bd4f844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65bd4f844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65bd4f844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65bd4f844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65bd4f844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65bd4f844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5bd4f844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5bd4f844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65bd4f844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65bd4f844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65bd4f844c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65bd4f844c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g65bd4f844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65bd4f844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65bd4f844c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65bd4f844c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65bd4f844c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65bd4f844c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65bd4f844c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65bd4f844c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g65bd4f844c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65bd4f844c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65bd4f844c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65bd4f844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g65bd4f844c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65bd4f844c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65bd4f844c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65bd4f844c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5bd4f844c_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5bd4f844c_0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65bd4f844c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65bd4f844c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g65bd4f844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65bd4f844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65bd4f844c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65bd4f844c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65bd4f844c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65bd4f844c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g65bd4f844c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65bd4f844c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65bd4f844c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65bd4f844c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65bd4f844c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65bd4f844c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g65bd4f844c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65bd4f844c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g65bd4f844c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65bd4f844c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g65bd4f844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65bd4f844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65bd4f844c_0_1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5bd4f844c_0_1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50">
                <a:solidFill>
                  <a:srgbClr val="14171A"/>
                </a:solidFill>
                <a:highlight>
                  <a:srgbClr val="FFFFFF"/>
                </a:highlight>
              </a:rPr>
              <a:t>Monitoring is for operating software/systems</a:t>
            </a:r>
            <a:br>
              <a:rPr lang="en-GB" sz="2050">
                <a:solidFill>
                  <a:srgbClr val="14171A"/>
                </a:solidFill>
                <a:highlight>
                  <a:srgbClr val="FFFFFF"/>
                </a:highlight>
              </a:rPr>
            </a:br>
            <a:r>
              <a:rPr lang="en-GB" sz="2050">
                <a:solidFill>
                  <a:srgbClr val="14171A"/>
                </a:solidFill>
                <a:highlight>
                  <a:srgbClr val="FFFFFF"/>
                </a:highlight>
              </a:rPr>
              <a:t>Instrumentation is for writing software</a:t>
            </a:r>
            <a:br>
              <a:rPr lang="en-GB" sz="2050">
                <a:solidFill>
                  <a:srgbClr val="14171A"/>
                </a:solidFill>
                <a:highlight>
                  <a:srgbClr val="FFFFFF"/>
                </a:highlight>
              </a:rPr>
            </a:br>
            <a:r>
              <a:rPr lang="en-GB" sz="2050">
                <a:solidFill>
                  <a:srgbClr val="14171A"/>
                </a:solidFill>
                <a:highlight>
                  <a:srgbClr val="FFFFFF"/>
                </a:highlight>
              </a:rPr>
              <a:t>Observability is for understanding systems</a:t>
            </a:r>
            <a:endParaRPr sz="2050">
              <a:solidFill>
                <a:srgbClr val="14171A"/>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Observability is the superset.  It encompasses any question you may want to ask if your systems -- including business and support q's.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Monitoring is about specific, actionable alerts.  Instrumentation is your software reporting upstream about its behavior and internal state.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you think every question you may ask of your system should be turned into an alert, you haven't worked on distributed systems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Prediction: we are going to move towards far fewer paging alerts as systems get more and more complex.  Latency, errors, request rate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Maybe a few end-to-end checks that traverse critical business functions.  That's it.  Nothing else should wake you up middle of the night. Because we will bake in more resilience, and systems won't fail in those same few predictable ways.  They'll fail in new and exciting ways! None of which you could have predicted and written an alert for when you were developing the software.  Few of which will ever repeat. ortunately, you will have instrumented it so well that you can diagnose any new problem in a few clicks.  Hell, your support team can too.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MONITORING</a:t>
            </a:r>
            <a:endParaRPr/>
          </a:p>
          <a:p>
            <a:pPr indent="0" lvl="0" marL="0" rtl="0" algn="l">
              <a:spcBef>
                <a:spcPts val="0"/>
              </a:spcBef>
              <a:spcAft>
                <a:spcPts val="0"/>
              </a:spcAft>
              <a:buNone/>
            </a:pPr>
            <a:r>
              <a:rPr lang="en-GB"/>
              <a:t>“Monitoring” refers to repeatedly checking a system and its outputs to make sure they are within known-good ranges.  It’s the operational version of integration tests.  Monitoring is heavily biased toward outages and problems, and all monitoring checks *must* be actionable. Conventions associated with monitoring: operations, black boxes, metrics, dashboards, alerting, rapid diagnostic of recurring failure conditions, thresholds, using clusters of symptoms plus intuition/mental models to infer root causes, runbooks, etc Monitoring: mostly metrics, controls cost and volume by sacrificing fidelity vertically w aggregation at write time + limiting context Monitoring best practice: “don’t watch graphs all day!  The system should notify you whenever there is a problem.”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OBSERVABILITY</a:t>
            </a:r>
            <a:endParaRPr/>
          </a:p>
          <a:p>
            <a:pPr indent="0" lvl="0" marL="0" rtl="0" algn="l">
              <a:spcBef>
                <a:spcPts val="0"/>
              </a:spcBef>
              <a:spcAft>
                <a:spcPts val="0"/>
              </a:spcAft>
              <a:buNone/>
            </a:pPr>
            <a:r>
              <a:rPr lang="en-GB"/>
              <a:t>Observability, otoh, is about being able to understand the inner workings of your software and systems by asking questions and observing the answers on the outside.  Any question — no particular bias toward actionable alerts or problems.</a:t>
            </a:r>
            <a:endParaRPr/>
          </a:p>
          <a:p>
            <a:pPr indent="0" lvl="0" marL="0" rtl="0" algn="l">
              <a:spcBef>
                <a:spcPts val="0"/>
              </a:spcBef>
              <a:spcAft>
                <a:spcPts val="0"/>
              </a:spcAft>
              <a:buNone/>
            </a:pPr>
            <a:r>
              <a:rPr lang="en-GB"/>
              <a:t>the in-depth instrumentation that lets you slice and dice and sift in real time to answer strange new questions and explore unknown-unknowns. Conventions associated with o11y: software development, APM, instrumentation, the health of the event matters more than the system, high cardinality, tracing, slower/open-ended exploratory investigation, iterative debugging, everything ties back to build ids and LoC Observability: mostly structured data, controls cost and volume by sacrificing horizontally w dynamic sampling.  Aggregates at read time. O11y best practice: “only 3-4 paging alerts.  Check graphs regularly to ensure you see the changes you expected to see, and look for unexpected ones/outliers”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65bd4f844c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65bd4f844c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65bd4f844c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65bd4f844c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65bd4f844c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65bd4f844c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65bd4f844c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65bd4f844c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Google Shape;895;g65bd4f844c_0_1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65bd4f844c_0_1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Google Shape;902;g65bf5787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65bf5787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5bd4f844c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5bd4f844c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50">
                <a:solidFill>
                  <a:srgbClr val="14171A"/>
                </a:solidFill>
                <a:highlight>
                  <a:srgbClr val="FFFFFF"/>
                </a:highlight>
              </a:rPr>
              <a:t>Monitoring is for operating software/systems</a:t>
            </a:r>
            <a:br>
              <a:rPr lang="en-GB" sz="2050">
                <a:solidFill>
                  <a:srgbClr val="14171A"/>
                </a:solidFill>
                <a:highlight>
                  <a:srgbClr val="FFFFFF"/>
                </a:highlight>
              </a:rPr>
            </a:br>
            <a:r>
              <a:rPr lang="en-GB" sz="2050">
                <a:solidFill>
                  <a:srgbClr val="14171A"/>
                </a:solidFill>
                <a:highlight>
                  <a:srgbClr val="FFFFFF"/>
                </a:highlight>
              </a:rPr>
              <a:t>Instrumentation is for writing software</a:t>
            </a:r>
            <a:br>
              <a:rPr lang="en-GB" sz="2050">
                <a:solidFill>
                  <a:srgbClr val="14171A"/>
                </a:solidFill>
                <a:highlight>
                  <a:srgbClr val="FFFFFF"/>
                </a:highlight>
              </a:rPr>
            </a:br>
            <a:r>
              <a:rPr lang="en-GB" sz="2050">
                <a:solidFill>
                  <a:srgbClr val="14171A"/>
                </a:solidFill>
                <a:highlight>
                  <a:srgbClr val="FFFFFF"/>
                </a:highlight>
              </a:rPr>
              <a:t>Observability is for understanding systems</a:t>
            </a:r>
            <a:endParaRPr sz="2050">
              <a:solidFill>
                <a:srgbClr val="14171A"/>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Observability is the superset.  It encompasses any question you may want to ask if your systems -- including business and support q's.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Monitoring is about specific, actionable alerts.  Instrumentation is your software reporting upstream about its behavior and internal state.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you think every question you may ask of your system should be turned into an alert, you haven't worked on distributed systems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Prediction: we are going to move towards far fewer paging alerts as systems get more and more complex.  Latency, errors, request rate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Maybe a few end-to-end checks that traverse critical business functions.  That's it.  Nothing else should wake you up middle of the night. Because we will bake in more resilience, and systems won't fail in those same few predictable ways.  They'll fail in new and exciting ways! None of which you could have predicted and written an alert for when you were developing the software.  Few of which will ever repeat. ortunately, you will have instrumented it so well that you can diagnose any new problem in a few clicks.  Hell, your support team can too.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MONITORING</a:t>
            </a:r>
            <a:endParaRPr/>
          </a:p>
          <a:p>
            <a:pPr indent="0" lvl="0" marL="0" rtl="0" algn="l">
              <a:spcBef>
                <a:spcPts val="0"/>
              </a:spcBef>
              <a:spcAft>
                <a:spcPts val="0"/>
              </a:spcAft>
              <a:buNone/>
            </a:pPr>
            <a:r>
              <a:rPr lang="en-GB"/>
              <a:t>“Monitoring” refers to repeatedly checking a system and its outputs to make sure they are within known-good ranges.  It’s the operational version of integration tests.  Monitoring is heavily biased toward outages and problems, and all monitoring checks *must* be actionable. Conventions associated with monitoring: operations, black boxes, metrics, dashboards, alerting, rapid diagnostic of recurring failure conditions, thresholds, using clusters of symptoms plus intuition/mental models to infer root causes, runbooks, etc Monitoring: mostly metrics, controls cost and volume by sacrificing fidelity vertically w aggregation at write time + limiting context Monitoring best practice: “don’t watch graphs all day!  The system should notify you whenever there is a problem.”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OBSERVABILITY</a:t>
            </a:r>
            <a:endParaRPr/>
          </a:p>
          <a:p>
            <a:pPr indent="0" lvl="0" marL="0" rtl="0" algn="l">
              <a:spcBef>
                <a:spcPts val="0"/>
              </a:spcBef>
              <a:spcAft>
                <a:spcPts val="0"/>
              </a:spcAft>
              <a:buNone/>
            </a:pPr>
            <a:r>
              <a:rPr lang="en-GB"/>
              <a:t>Observability, otoh, is about being able to understand the inner workings of your software and systems by asking questions and observing the answers on the outside.  Any question — no particular bias toward actionable alerts or problems.</a:t>
            </a:r>
            <a:endParaRPr/>
          </a:p>
          <a:p>
            <a:pPr indent="0" lvl="0" marL="0" rtl="0" algn="l">
              <a:spcBef>
                <a:spcPts val="0"/>
              </a:spcBef>
              <a:spcAft>
                <a:spcPts val="0"/>
              </a:spcAft>
              <a:buNone/>
            </a:pPr>
            <a:r>
              <a:rPr lang="en-GB"/>
              <a:t>the in-depth instrumentation that lets you slice and dice and sift in real time to answer strange new questions and explore unknown-unknowns. Conventions associated with o11y: software development, APM, instrumentation, the health of the event matters more than the system, high cardinality, tracing, slower/open-ended exploratory investigation, iterative debugging, everything ties back to build ids and LoC Observability: mostly structured data, controls cost and volume by sacrificing horizontally w dynamic sampling.  Aggregates at read time. O11y best practice: “only 3-4 paging alerts.  Check graphs regularly to ensure you see the changes you expected to see, and look for unexpected ones/outliers”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5bd4f844c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5bd4f844c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50">
                <a:solidFill>
                  <a:srgbClr val="14171A"/>
                </a:solidFill>
                <a:highlight>
                  <a:srgbClr val="FFFFFF"/>
                </a:highlight>
              </a:rPr>
              <a:t>Monitoring is for operating software/systems</a:t>
            </a:r>
            <a:br>
              <a:rPr lang="en-GB" sz="2050">
                <a:solidFill>
                  <a:srgbClr val="14171A"/>
                </a:solidFill>
                <a:highlight>
                  <a:srgbClr val="FFFFFF"/>
                </a:highlight>
              </a:rPr>
            </a:br>
            <a:r>
              <a:rPr lang="en-GB" sz="2050">
                <a:solidFill>
                  <a:srgbClr val="14171A"/>
                </a:solidFill>
                <a:highlight>
                  <a:srgbClr val="FFFFFF"/>
                </a:highlight>
              </a:rPr>
              <a:t>Instrumentation is for writing software</a:t>
            </a:r>
            <a:br>
              <a:rPr lang="en-GB" sz="2050">
                <a:solidFill>
                  <a:srgbClr val="14171A"/>
                </a:solidFill>
                <a:highlight>
                  <a:srgbClr val="FFFFFF"/>
                </a:highlight>
              </a:rPr>
            </a:br>
            <a:r>
              <a:rPr lang="en-GB" sz="2050">
                <a:solidFill>
                  <a:srgbClr val="14171A"/>
                </a:solidFill>
                <a:highlight>
                  <a:srgbClr val="FFFFFF"/>
                </a:highlight>
              </a:rPr>
              <a:t>Observability is for understanding systems</a:t>
            </a:r>
            <a:endParaRPr sz="2050">
              <a:solidFill>
                <a:srgbClr val="14171A"/>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Observability is the superset.  It encompasses any question you may want to ask if your systems -- including business and support q's.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Monitoring is about specific, actionable alerts.  Instrumentation is your software reporting upstream about its behavior and internal state.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you think every question you may ask of your system should be turned into an alert, you haven't worked on distributed systems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Prediction: we are going to move towards far fewer paging alerts as systems get more and more complex.  Latency, errors, request rate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Maybe a few end-to-end checks that traverse critical business functions.  That's it.  Nothing else should wake you up middle of the night. Because we will bake in more resilience, and systems won't fail in those same few predictable ways.  They'll fail in new and exciting ways! None of which you could have predicted and written an alert for when you were developing the software.  Few of which will ever repeat. ortunately, you will have instrumented it so well that you can diagnose any new problem in a few clicks.  Hell, your support team can too.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MONITORING</a:t>
            </a:r>
            <a:endParaRPr/>
          </a:p>
          <a:p>
            <a:pPr indent="0" lvl="0" marL="0" rtl="0" algn="l">
              <a:spcBef>
                <a:spcPts val="0"/>
              </a:spcBef>
              <a:spcAft>
                <a:spcPts val="0"/>
              </a:spcAft>
              <a:buNone/>
            </a:pPr>
            <a:r>
              <a:rPr lang="en-GB"/>
              <a:t>“Monitoring” refers to repeatedly checking a system and its outputs to make sure they are within known-good ranges.  It’s the operational version of integration tests.  Monitoring is heavily biased toward outages and problems, and all monitoring checks *must* be actionable. Conventions associated with monitoring: operations, black boxes, metrics, dashboards, alerting, rapid diagnostic of recurring failure conditions, thresholds, using clusters of symptoms plus intuition/mental models to infer root causes, runbooks, etc Monitoring: mostly metrics, controls cost and volume by sacrificing fidelity vertically w aggregation at write time + limiting context Monitoring best practice: “don’t watch graphs all day!  The system should notify you whenever there is a problem.”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OBSERVABILITY</a:t>
            </a:r>
            <a:endParaRPr/>
          </a:p>
          <a:p>
            <a:pPr indent="0" lvl="0" marL="0" rtl="0" algn="l">
              <a:spcBef>
                <a:spcPts val="0"/>
              </a:spcBef>
              <a:spcAft>
                <a:spcPts val="0"/>
              </a:spcAft>
              <a:buNone/>
            </a:pPr>
            <a:r>
              <a:rPr lang="en-GB"/>
              <a:t>Observability, otoh, is about being able to understand the inner workings of your software and systems by asking questions and observing the answers on the outside.  Any question — no particular bias toward actionable alerts or problems.</a:t>
            </a:r>
            <a:endParaRPr/>
          </a:p>
          <a:p>
            <a:pPr indent="0" lvl="0" marL="0" rtl="0" algn="l">
              <a:spcBef>
                <a:spcPts val="0"/>
              </a:spcBef>
              <a:spcAft>
                <a:spcPts val="0"/>
              </a:spcAft>
              <a:buNone/>
            </a:pPr>
            <a:r>
              <a:rPr lang="en-GB"/>
              <a:t>the in-depth instrumentation that lets you slice and dice and sift in real time to answer strange new questions and explore unknown-unknowns. Conventions associated with o11y: software development, APM, instrumentation, the health of the event matters more than the system, high cardinality, tracing, slower/open-ended exploratory investigation, iterative debugging, everything ties back to build ids and LoC Observability: mostly structured data, controls cost and volume by sacrificing horizontally w dynamic sampling.  Aggregates at read time. O11y best practice: “only 3-4 paging alerts.  Check graphs regularly to ensure you see the changes you expected to see, and look for unexpected ones/outliers”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65bd4f844c_0_1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5bd4f844c_0_1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50">
                <a:solidFill>
                  <a:srgbClr val="14171A"/>
                </a:solidFill>
                <a:highlight>
                  <a:srgbClr val="FFFFFF"/>
                </a:highlight>
              </a:rPr>
              <a:t>Monitoring is for operating software/systems</a:t>
            </a:r>
            <a:br>
              <a:rPr lang="en-GB" sz="2050">
                <a:solidFill>
                  <a:srgbClr val="14171A"/>
                </a:solidFill>
                <a:highlight>
                  <a:srgbClr val="FFFFFF"/>
                </a:highlight>
              </a:rPr>
            </a:br>
            <a:r>
              <a:rPr lang="en-GB" sz="2050">
                <a:solidFill>
                  <a:srgbClr val="14171A"/>
                </a:solidFill>
                <a:highlight>
                  <a:srgbClr val="FFFFFF"/>
                </a:highlight>
              </a:rPr>
              <a:t>Instrumentation is for writing software</a:t>
            </a:r>
            <a:br>
              <a:rPr lang="en-GB" sz="2050">
                <a:solidFill>
                  <a:srgbClr val="14171A"/>
                </a:solidFill>
                <a:highlight>
                  <a:srgbClr val="FFFFFF"/>
                </a:highlight>
              </a:rPr>
            </a:br>
            <a:r>
              <a:rPr lang="en-GB" sz="2050">
                <a:solidFill>
                  <a:srgbClr val="14171A"/>
                </a:solidFill>
                <a:highlight>
                  <a:srgbClr val="FFFFFF"/>
                </a:highlight>
              </a:rPr>
              <a:t>Observability is for understanding systems</a:t>
            </a:r>
            <a:endParaRPr sz="2050">
              <a:solidFill>
                <a:srgbClr val="14171A"/>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Observability is the superset.  It encompasses any question you may want to ask if your systems -- including business and support q's.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Monitoring is about specific, actionable alerts.  Instrumentation is your software reporting upstream about its behavior and internal state.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you think every question you may ask of your system should be turned into an alert, you haven't worked on distributed systems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Prediction: we are going to move towards far fewer paging alerts as systems get more and more complex.  Latency, errors, request rate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Maybe a few end-to-end checks that traverse critical business functions.  That's it.  Nothing else should wake you up middle of the night. Because we will bake in more resilience, and systems won't fail in those same few predictable ways.  They'll fail in new and exciting ways! None of which you could have predicted and written an alert for when you were developing the software.  Few of which will ever repeat. ortunately, you will have instrumented it so well that you can diagnose any new problem in a few clicks.  Hell, your support team can too.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MONITORING</a:t>
            </a:r>
            <a:endParaRPr/>
          </a:p>
          <a:p>
            <a:pPr indent="0" lvl="0" marL="0" rtl="0" algn="l">
              <a:spcBef>
                <a:spcPts val="0"/>
              </a:spcBef>
              <a:spcAft>
                <a:spcPts val="0"/>
              </a:spcAft>
              <a:buNone/>
            </a:pPr>
            <a:r>
              <a:rPr lang="en-GB"/>
              <a:t>“Monitoring” refers to repeatedly checking a system and its outputs to make sure they are within known-good ranges.  It’s the operational version of integration tests.  Monitoring is heavily biased toward outages and problems, and all monitoring checks *must* be actionable. Conventions associated with monitoring: operations, black boxes, metrics, dashboards, alerting, rapid diagnostic of recurring failure conditions, thresholds, using clusters of symptoms plus intuition/mental models to infer root causes, runbooks, etc Monitoring: mostly metrics, controls cost and volume by sacrificing fidelity vertically w aggregation at write time + limiting context Monitoring best practice: “don’t watch graphs all day!  The system should notify you whenever there is a problem.”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OBSERVABILITY</a:t>
            </a:r>
            <a:endParaRPr/>
          </a:p>
          <a:p>
            <a:pPr indent="0" lvl="0" marL="0" rtl="0" algn="l">
              <a:spcBef>
                <a:spcPts val="0"/>
              </a:spcBef>
              <a:spcAft>
                <a:spcPts val="0"/>
              </a:spcAft>
              <a:buNone/>
            </a:pPr>
            <a:r>
              <a:rPr lang="en-GB"/>
              <a:t>Observability, otoh, is about being able to understand the inner workings of your software and systems by asking questions and observing the answers on the outside.  Any question — no particular bias toward actionable alerts or problems.</a:t>
            </a:r>
            <a:endParaRPr/>
          </a:p>
          <a:p>
            <a:pPr indent="0" lvl="0" marL="0" rtl="0" algn="l">
              <a:spcBef>
                <a:spcPts val="0"/>
              </a:spcBef>
              <a:spcAft>
                <a:spcPts val="0"/>
              </a:spcAft>
              <a:buNone/>
            </a:pPr>
            <a:r>
              <a:rPr lang="en-GB"/>
              <a:t>the in-depth instrumentation that lets you slice and dice and sift in real time to answer strange new questions and explore unknown-unknowns. Conventions associated with o11y: software development, APM, instrumentation, the health of the event matters more than the system, high cardinality, tracing, slower/open-ended exploratory investigation, iterative debugging, everything ties back to build ids and LoC Observability: mostly structured data, controls cost and volume by sacrificing horizontally w dynamic sampling.  Aggregates at read time. O11y best practice: “only 3-4 paging alerts.  Check graphs regularly to ensure you see the changes you expected to see, and look for unexpected ones/outliers”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5bd4f844c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5bd4f844c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2">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456350" y="1682075"/>
            <a:ext cx="4859100" cy="153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Montserrat"/>
              <a:buNone/>
              <a:defRPr b="1" sz="3600">
                <a:latin typeface="Montserrat"/>
                <a:ea typeface="Montserrat"/>
                <a:cs typeface="Montserrat"/>
                <a:sym typeface="Montserra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456350" y="3310700"/>
            <a:ext cx="4859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Font typeface="Montserrat"/>
              <a:buNone/>
              <a:defRPr>
                <a:solidFill>
                  <a:schemeClr val="dk2"/>
                </a:solidFill>
                <a:latin typeface="Montserrat"/>
                <a:ea typeface="Montserrat"/>
                <a:cs typeface="Montserrat"/>
                <a:sym typeface="Montserrat"/>
              </a:defRPr>
            </a:lvl1pPr>
            <a:lvl2pPr lvl="1" rtl="0" algn="ctr">
              <a:lnSpc>
                <a:spcPct val="100000"/>
              </a:lnSpc>
              <a:spcBef>
                <a:spcPts val="0"/>
              </a:spcBef>
              <a:spcAft>
                <a:spcPts val="0"/>
              </a:spcAft>
              <a:buSzPts val="1800"/>
              <a:buFont typeface="Montserrat"/>
              <a:buNone/>
              <a:defRPr sz="1800">
                <a:latin typeface="Montserrat"/>
                <a:ea typeface="Montserrat"/>
                <a:cs typeface="Montserrat"/>
                <a:sym typeface="Montserrat"/>
              </a:defRPr>
            </a:lvl2pPr>
            <a:lvl3pPr lvl="2" rtl="0" algn="ctr">
              <a:lnSpc>
                <a:spcPct val="100000"/>
              </a:lnSpc>
              <a:spcBef>
                <a:spcPts val="0"/>
              </a:spcBef>
              <a:spcAft>
                <a:spcPts val="0"/>
              </a:spcAft>
              <a:buSzPts val="1800"/>
              <a:buFont typeface="Montserrat"/>
              <a:buNone/>
              <a:defRPr sz="1800">
                <a:latin typeface="Montserrat"/>
                <a:ea typeface="Montserrat"/>
                <a:cs typeface="Montserrat"/>
                <a:sym typeface="Montserrat"/>
              </a:defRPr>
            </a:lvl3pPr>
            <a:lvl4pPr lvl="3" rtl="0" algn="ctr">
              <a:lnSpc>
                <a:spcPct val="100000"/>
              </a:lnSpc>
              <a:spcBef>
                <a:spcPts val="0"/>
              </a:spcBef>
              <a:spcAft>
                <a:spcPts val="0"/>
              </a:spcAft>
              <a:buSzPts val="1800"/>
              <a:buFont typeface="Montserrat"/>
              <a:buNone/>
              <a:defRPr sz="1800">
                <a:latin typeface="Montserrat"/>
                <a:ea typeface="Montserrat"/>
                <a:cs typeface="Montserrat"/>
                <a:sym typeface="Montserrat"/>
              </a:defRPr>
            </a:lvl4pPr>
            <a:lvl5pPr lvl="4" rtl="0" algn="ctr">
              <a:lnSpc>
                <a:spcPct val="100000"/>
              </a:lnSpc>
              <a:spcBef>
                <a:spcPts val="0"/>
              </a:spcBef>
              <a:spcAft>
                <a:spcPts val="0"/>
              </a:spcAft>
              <a:buSzPts val="1800"/>
              <a:buFont typeface="Montserrat"/>
              <a:buNone/>
              <a:defRPr sz="1800">
                <a:latin typeface="Montserrat"/>
                <a:ea typeface="Montserrat"/>
                <a:cs typeface="Montserrat"/>
                <a:sym typeface="Montserrat"/>
              </a:defRPr>
            </a:lvl5pPr>
            <a:lvl6pPr lvl="5" rtl="0" algn="ctr">
              <a:lnSpc>
                <a:spcPct val="100000"/>
              </a:lnSpc>
              <a:spcBef>
                <a:spcPts val="0"/>
              </a:spcBef>
              <a:spcAft>
                <a:spcPts val="0"/>
              </a:spcAft>
              <a:buSzPts val="1800"/>
              <a:buFont typeface="Montserrat"/>
              <a:buNone/>
              <a:defRPr sz="1800">
                <a:latin typeface="Montserrat"/>
                <a:ea typeface="Montserrat"/>
                <a:cs typeface="Montserrat"/>
                <a:sym typeface="Montserrat"/>
              </a:defRPr>
            </a:lvl6pPr>
            <a:lvl7pPr lvl="6" rtl="0" algn="ctr">
              <a:lnSpc>
                <a:spcPct val="100000"/>
              </a:lnSpc>
              <a:spcBef>
                <a:spcPts val="0"/>
              </a:spcBef>
              <a:spcAft>
                <a:spcPts val="0"/>
              </a:spcAft>
              <a:buSzPts val="1800"/>
              <a:buFont typeface="Montserrat"/>
              <a:buNone/>
              <a:defRPr sz="1800">
                <a:latin typeface="Montserrat"/>
                <a:ea typeface="Montserrat"/>
                <a:cs typeface="Montserrat"/>
                <a:sym typeface="Montserrat"/>
              </a:defRPr>
            </a:lvl7pPr>
            <a:lvl8pPr lvl="7" rtl="0" algn="ctr">
              <a:lnSpc>
                <a:spcPct val="100000"/>
              </a:lnSpc>
              <a:spcBef>
                <a:spcPts val="0"/>
              </a:spcBef>
              <a:spcAft>
                <a:spcPts val="0"/>
              </a:spcAft>
              <a:buSzPts val="1800"/>
              <a:buFont typeface="Montserrat"/>
              <a:buNone/>
              <a:defRPr sz="1800">
                <a:latin typeface="Montserrat"/>
                <a:ea typeface="Montserrat"/>
                <a:cs typeface="Montserrat"/>
                <a:sym typeface="Montserrat"/>
              </a:defRPr>
            </a:lvl8pPr>
            <a:lvl9pPr lvl="8" rtl="0" algn="ctr">
              <a:lnSpc>
                <a:spcPct val="100000"/>
              </a:lnSpc>
              <a:spcBef>
                <a:spcPts val="0"/>
              </a:spcBef>
              <a:spcAft>
                <a:spcPts val="0"/>
              </a:spcAft>
              <a:buSzPts val="1800"/>
              <a:buFont typeface="Montserrat"/>
              <a:buNone/>
              <a:defRPr sz="1800">
                <a:latin typeface="Montserrat"/>
                <a:ea typeface="Montserrat"/>
                <a:cs typeface="Montserrat"/>
                <a:sym typeface="Montserrat"/>
              </a:defRPr>
            </a:lvl9pPr>
          </a:lstStyle>
          <a:p/>
        </p:txBody>
      </p:sp>
      <p:pic>
        <p:nvPicPr>
          <p:cNvPr descr="ww-cloud-logo-640.png" id="12" name="Google Shape;12;p2"/>
          <p:cNvPicPr preferRelativeResize="0"/>
          <p:nvPr/>
        </p:nvPicPr>
        <p:blipFill>
          <a:blip r:embed="rId3">
            <a:alphaModFix/>
          </a:blip>
          <a:stretch>
            <a:fillRect/>
          </a:stretch>
        </p:blipFill>
        <p:spPr>
          <a:xfrm>
            <a:off x="1430275" y="992475"/>
            <a:ext cx="2911250" cy="500400"/>
          </a:xfrm>
          <a:prstGeom prst="rect">
            <a:avLst/>
          </a:prstGeom>
          <a:noFill/>
          <a:ln>
            <a:noFill/>
          </a:ln>
        </p:spPr>
      </p:pic>
      <p:sp>
        <p:nvSpPr>
          <p:cNvPr id="13" name="Google Shape;13;p2"/>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46" name="Shape 46"/>
        <p:cNvGrpSpPr/>
        <p:nvPr/>
      </p:nvGrpSpPr>
      <p:grpSpPr>
        <a:xfrm>
          <a:off x="0" y="0"/>
          <a:ext cx="0" cy="0"/>
          <a:chOff x="0" y="0"/>
          <a:chExt cx="0" cy="0"/>
        </a:xfrm>
      </p:grpSpPr>
      <p:sp>
        <p:nvSpPr>
          <p:cNvPr id="47" name="Google Shape;47;p11"/>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layout">
  <p:cSld name="TITLE_2_1">
    <p:spTree>
      <p:nvGrpSpPr>
        <p:cNvPr id="14" name="Shape 14"/>
        <p:cNvGrpSpPr/>
        <p:nvPr/>
      </p:nvGrpSpPr>
      <p:grpSpPr>
        <a:xfrm>
          <a:off x="0" y="0"/>
          <a:ext cx="0" cy="0"/>
          <a:chOff x="0" y="0"/>
          <a:chExt cx="0" cy="0"/>
        </a:xfrm>
      </p:grpSpPr>
      <p:sp>
        <p:nvSpPr>
          <p:cNvPr id="15" name="Google Shape;15;p3"/>
          <p:cNvSpPr txBox="1"/>
          <p:nvPr>
            <p:ph idx="1" type="body"/>
          </p:nvPr>
        </p:nvSpPr>
        <p:spPr>
          <a:xfrm>
            <a:off x="456350" y="1022350"/>
            <a:ext cx="8258400" cy="3123300"/>
          </a:xfrm>
          <a:prstGeom prst="rect">
            <a:avLst/>
          </a:prstGeom>
        </p:spPr>
        <p:txBody>
          <a:bodyPr anchorCtr="0" anchor="t" bIns="91425" lIns="91425" spcFirstLastPara="1" rIns="91425" wrap="square" tIns="91425">
            <a:noAutofit/>
          </a:bodyPr>
          <a:lstStyle>
            <a:lvl1pPr indent="-317500" lvl="0" marL="457200" rtl="0">
              <a:lnSpc>
                <a:spcPct val="115000"/>
              </a:lnSpc>
              <a:spcBef>
                <a:spcPts val="1000"/>
              </a:spcBef>
              <a:spcAft>
                <a:spcPts val="0"/>
              </a:spcAft>
              <a:buClr>
                <a:srgbClr val="000000"/>
              </a:buClr>
              <a:buSzPts val="1400"/>
              <a:buFont typeface="Montserrat"/>
              <a:buChar char="●"/>
              <a:defRPr sz="1400">
                <a:solidFill>
                  <a:srgbClr val="000000"/>
                </a:solidFill>
                <a:latin typeface="Montserrat"/>
                <a:ea typeface="Montserrat"/>
                <a:cs typeface="Montserrat"/>
                <a:sym typeface="Montserrat"/>
              </a:defRPr>
            </a:lvl1pPr>
            <a:lvl2pPr indent="-317500" lvl="1" marL="914400" rtl="0">
              <a:lnSpc>
                <a:spcPct val="115000"/>
              </a:lnSpc>
              <a:spcBef>
                <a:spcPts val="1000"/>
              </a:spcBef>
              <a:spcAft>
                <a:spcPts val="0"/>
              </a:spcAft>
              <a:buSzPts val="1400"/>
              <a:buFont typeface="Montserrat"/>
              <a:buChar char="○"/>
              <a:defRPr>
                <a:latin typeface="Montserrat"/>
                <a:ea typeface="Montserrat"/>
                <a:cs typeface="Montserrat"/>
                <a:sym typeface="Montserrat"/>
              </a:defRPr>
            </a:lvl2pPr>
            <a:lvl3pPr indent="-317500" lvl="2" marL="1371600" rtl="0">
              <a:lnSpc>
                <a:spcPct val="115000"/>
              </a:lnSpc>
              <a:spcBef>
                <a:spcPts val="1000"/>
              </a:spcBef>
              <a:spcAft>
                <a:spcPts val="0"/>
              </a:spcAft>
              <a:buSzPts val="1400"/>
              <a:buFont typeface="Montserrat"/>
              <a:buChar char="■"/>
              <a:defRPr>
                <a:latin typeface="Montserrat"/>
                <a:ea typeface="Montserrat"/>
                <a:cs typeface="Montserrat"/>
                <a:sym typeface="Montserrat"/>
              </a:defRPr>
            </a:lvl3pPr>
            <a:lvl4pPr indent="-317500" lvl="3" marL="1828800" rtl="0">
              <a:lnSpc>
                <a:spcPct val="115000"/>
              </a:lnSpc>
              <a:spcBef>
                <a:spcPts val="1000"/>
              </a:spcBef>
              <a:spcAft>
                <a:spcPts val="0"/>
              </a:spcAft>
              <a:buSzPts val="1400"/>
              <a:buFont typeface="Montserrat"/>
              <a:buChar char="●"/>
              <a:defRPr>
                <a:latin typeface="Montserrat"/>
                <a:ea typeface="Montserrat"/>
                <a:cs typeface="Montserrat"/>
                <a:sym typeface="Montserrat"/>
              </a:defRPr>
            </a:lvl4pPr>
            <a:lvl5pPr indent="-317500" lvl="4" marL="2286000" rtl="0">
              <a:lnSpc>
                <a:spcPct val="115000"/>
              </a:lnSpc>
              <a:spcBef>
                <a:spcPts val="1000"/>
              </a:spcBef>
              <a:spcAft>
                <a:spcPts val="0"/>
              </a:spcAft>
              <a:buSzPts val="1400"/>
              <a:buFont typeface="Montserrat"/>
              <a:buChar char="○"/>
              <a:defRPr>
                <a:latin typeface="Montserrat"/>
                <a:ea typeface="Montserrat"/>
                <a:cs typeface="Montserrat"/>
                <a:sym typeface="Montserrat"/>
              </a:defRPr>
            </a:lvl5pPr>
            <a:lvl6pPr indent="-317500" lvl="5" marL="2743200" rtl="0">
              <a:lnSpc>
                <a:spcPct val="115000"/>
              </a:lnSpc>
              <a:spcBef>
                <a:spcPts val="1000"/>
              </a:spcBef>
              <a:spcAft>
                <a:spcPts val="0"/>
              </a:spcAft>
              <a:buSzPts val="1400"/>
              <a:buFont typeface="Montserrat"/>
              <a:buChar char="■"/>
              <a:defRPr>
                <a:latin typeface="Montserrat"/>
                <a:ea typeface="Montserrat"/>
                <a:cs typeface="Montserrat"/>
                <a:sym typeface="Montserrat"/>
              </a:defRPr>
            </a:lvl6pPr>
            <a:lvl7pPr indent="-317500" lvl="6" marL="3200400" rtl="0">
              <a:lnSpc>
                <a:spcPct val="115000"/>
              </a:lnSpc>
              <a:spcBef>
                <a:spcPts val="1000"/>
              </a:spcBef>
              <a:spcAft>
                <a:spcPts val="0"/>
              </a:spcAft>
              <a:buSzPts val="1400"/>
              <a:buFont typeface="Montserrat"/>
              <a:buChar char="●"/>
              <a:defRPr>
                <a:latin typeface="Montserrat"/>
                <a:ea typeface="Montserrat"/>
                <a:cs typeface="Montserrat"/>
                <a:sym typeface="Montserrat"/>
              </a:defRPr>
            </a:lvl7pPr>
            <a:lvl8pPr indent="-317500" lvl="7" marL="3657600" rtl="0">
              <a:lnSpc>
                <a:spcPct val="115000"/>
              </a:lnSpc>
              <a:spcBef>
                <a:spcPts val="1000"/>
              </a:spcBef>
              <a:spcAft>
                <a:spcPts val="0"/>
              </a:spcAft>
              <a:buSzPts val="1400"/>
              <a:buFont typeface="Montserrat"/>
              <a:buChar char="○"/>
              <a:defRPr>
                <a:latin typeface="Montserrat"/>
                <a:ea typeface="Montserrat"/>
                <a:cs typeface="Montserrat"/>
                <a:sym typeface="Montserrat"/>
              </a:defRPr>
            </a:lvl8pPr>
            <a:lvl9pPr indent="-317500" lvl="8" marL="4114800" rtl="0">
              <a:lnSpc>
                <a:spcPct val="115000"/>
              </a:lnSpc>
              <a:spcBef>
                <a:spcPts val="1000"/>
              </a:spcBef>
              <a:spcAft>
                <a:spcPts val="1000"/>
              </a:spcAft>
              <a:buSzPts val="1400"/>
              <a:buFont typeface="Montserrat"/>
              <a:buChar char="■"/>
              <a:defRPr>
                <a:latin typeface="Montserrat"/>
                <a:ea typeface="Montserrat"/>
                <a:cs typeface="Montserrat"/>
                <a:sym typeface="Montserrat"/>
              </a:defRPr>
            </a:lvl9pPr>
          </a:lstStyle>
          <a:p/>
        </p:txBody>
      </p:sp>
      <p:sp>
        <p:nvSpPr>
          <p:cNvPr id="16" name="Google Shape;16;p3"/>
          <p:cNvSpPr txBox="1"/>
          <p:nvPr>
            <p:ph type="ctrTitle"/>
          </p:nvPr>
        </p:nvSpPr>
        <p:spPr>
          <a:xfrm>
            <a:off x="456350" y="386675"/>
            <a:ext cx="8258400" cy="5916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Montserrat"/>
              <a:buNone/>
              <a:defRPr b="1" sz="2400">
                <a:latin typeface="Montserrat"/>
                <a:ea typeface="Montserrat"/>
                <a:cs typeface="Montserrat"/>
                <a:sym typeface="Montserra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 name="Google Shape;17;p3"/>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 Image">
  <p:cSld name="TITLE_2_1_1">
    <p:spTree>
      <p:nvGrpSpPr>
        <p:cNvPr id="18" name="Shape 18"/>
        <p:cNvGrpSpPr/>
        <p:nvPr/>
      </p:nvGrpSpPr>
      <p:grpSpPr>
        <a:xfrm>
          <a:off x="0" y="0"/>
          <a:ext cx="0" cy="0"/>
          <a:chOff x="0" y="0"/>
          <a:chExt cx="0" cy="0"/>
        </a:xfrm>
      </p:grpSpPr>
      <p:sp>
        <p:nvSpPr>
          <p:cNvPr id="19" name="Google Shape;19;p4"/>
          <p:cNvSpPr txBox="1"/>
          <p:nvPr>
            <p:ph type="ctrTitle"/>
          </p:nvPr>
        </p:nvSpPr>
        <p:spPr>
          <a:xfrm>
            <a:off x="456350" y="386675"/>
            <a:ext cx="8258400" cy="5916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Montserrat"/>
              <a:buNone/>
              <a:defRPr b="1" sz="2400">
                <a:latin typeface="Montserrat"/>
                <a:ea typeface="Montserrat"/>
                <a:cs typeface="Montserrat"/>
                <a:sym typeface="Montserra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 name="Google Shape;20;p4"/>
          <p:cNvSpPr txBox="1"/>
          <p:nvPr>
            <p:ph idx="1" type="body"/>
          </p:nvPr>
        </p:nvSpPr>
        <p:spPr>
          <a:xfrm>
            <a:off x="456350" y="1442600"/>
            <a:ext cx="3602700" cy="2676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Montserrat"/>
              <a:buChar char="●"/>
              <a:defRPr sz="1400">
                <a:latin typeface="Montserrat"/>
                <a:ea typeface="Montserrat"/>
                <a:cs typeface="Montserrat"/>
                <a:sym typeface="Montserrat"/>
              </a:defRPr>
            </a:lvl1pPr>
            <a:lvl2pPr indent="-317500" lvl="1" marL="914400" rtl="0">
              <a:spcBef>
                <a:spcPts val="1600"/>
              </a:spcBef>
              <a:spcAft>
                <a:spcPts val="0"/>
              </a:spcAft>
              <a:buSzPts val="1400"/>
              <a:buFont typeface="Montserrat"/>
              <a:buChar char="○"/>
              <a:defRPr>
                <a:latin typeface="Montserrat"/>
                <a:ea typeface="Montserrat"/>
                <a:cs typeface="Montserrat"/>
                <a:sym typeface="Montserrat"/>
              </a:defRPr>
            </a:lvl2pPr>
            <a:lvl3pPr indent="-317500" lvl="2" marL="1371600" rtl="0">
              <a:spcBef>
                <a:spcPts val="1600"/>
              </a:spcBef>
              <a:spcAft>
                <a:spcPts val="0"/>
              </a:spcAft>
              <a:buSzPts val="1400"/>
              <a:buFont typeface="Montserrat"/>
              <a:buChar char="■"/>
              <a:defRPr>
                <a:latin typeface="Montserrat"/>
                <a:ea typeface="Montserrat"/>
                <a:cs typeface="Montserrat"/>
                <a:sym typeface="Montserrat"/>
              </a:defRPr>
            </a:lvl3pPr>
            <a:lvl4pPr indent="-317500" lvl="3" marL="1828800" rtl="0">
              <a:spcBef>
                <a:spcPts val="1600"/>
              </a:spcBef>
              <a:spcAft>
                <a:spcPts val="0"/>
              </a:spcAft>
              <a:buSzPts val="1400"/>
              <a:buFont typeface="Montserrat"/>
              <a:buChar char="●"/>
              <a:defRPr>
                <a:latin typeface="Montserrat"/>
                <a:ea typeface="Montserrat"/>
                <a:cs typeface="Montserrat"/>
                <a:sym typeface="Montserrat"/>
              </a:defRPr>
            </a:lvl4pPr>
            <a:lvl5pPr indent="-317500" lvl="4" marL="2286000" rtl="0">
              <a:spcBef>
                <a:spcPts val="1600"/>
              </a:spcBef>
              <a:spcAft>
                <a:spcPts val="0"/>
              </a:spcAft>
              <a:buSzPts val="1400"/>
              <a:buFont typeface="Montserrat"/>
              <a:buChar char="○"/>
              <a:defRPr>
                <a:latin typeface="Montserrat"/>
                <a:ea typeface="Montserrat"/>
                <a:cs typeface="Montserrat"/>
                <a:sym typeface="Montserrat"/>
              </a:defRPr>
            </a:lvl5pPr>
            <a:lvl6pPr indent="-317500" lvl="5" marL="2743200" rtl="0">
              <a:spcBef>
                <a:spcPts val="1600"/>
              </a:spcBef>
              <a:spcAft>
                <a:spcPts val="0"/>
              </a:spcAft>
              <a:buSzPts val="1400"/>
              <a:buFont typeface="Montserrat"/>
              <a:buChar char="■"/>
              <a:defRPr>
                <a:latin typeface="Montserrat"/>
                <a:ea typeface="Montserrat"/>
                <a:cs typeface="Montserrat"/>
                <a:sym typeface="Montserrat"/>
              </a:defRPr>
            </a:lvl6pPr>
            <a:lvl7pPr indent="-317500" lvl="6" marL="3200400" rtl="0">
              <a:spcBef>
                <a:spcPts val="1600"/>
              </a:spcBef>
              <a:spcAft>
                <a:spcPts val="0"/>
              </a:spcAft>
              <a:buSzPts val="1400"/>
              <a:buFont typeface="Montserrat"/>
              <a:buChar char="●"/>
              <a:defRPr>
                <a:latin typeface="Montserrat"/>
                <a:ea typeface="Montserrat"/>
                <a:cs typeface="Montserrat"/>
                <a:sym typeface="Montserrat"/>
              </a:defRPr>
            </a:lvl7pPr>
            <a:lvl8pPr indent="-317500" lvl="7" marL="3657600" rtl="0">
              <a:spcBef>
                <a:spcPts val="1600"/>
              </a:spcBef>
              <a:spcAft>
                <a:spcPts val="0"/>
              </a:spcAft>
              <a:buSzPts val="1400"/>
              <a:buFont typeface="Montserrat"/>
              <a:buChar char="○"/>
              <a:defRPr>
                <a:latin typeface="Montserrat"/>
                <a:ea typeface="Montserrat"/>
                <a:cs typeface="Montserrat"/>
                <a:sym typeface="Montserrat"/>
              </a:defRPr>
            </a:lvl8pPr>
            <a:lvl9pPr indent="-317500" lvl="8" marL="4114800" rtl="0">
              <a:spcBef>
                <a:spcPts val="1600"/>
              </a:spcBef>
              <a:spcAft>
                <a:spcPts val="1600"/>
              </a:spcAft>
              <a:buSzPts val="1400"/>
              <a:buFont typeface="Montserrat"/>
              <a:buChar char="■"/>
              <a:defRPr>
                <a:latin typeface="Montserrat"/>
                <a:ea typeface="Montserrat"/>
                <a:cs typeface="Montserrat"/>
                <a:sym typeface="Montserrat"/>
              </a:defRPr>
            </a:lvl9pPr>
          </a:lstStyle>
          <a:p/>
        </p:txBody>
      </p:sp>
      <p:sp>
        <p:nvSpPr>
          <p:cNvPr id="21" name="Google Shape;21;p4"/>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22" name="Shape 22"/>
        <p:cNvGrpSpPr/>
        <p:nvPr/>
      </p:nvGrpSpPr>
      <p:grpSpPr>
        <a:xfrm>
          <a:off x="0" y="0"/>
          <a:ext cx="0" cy="0"/>
          <a:chOff x="0" y="0"/>
          <a:chExt cx="0" cy="0"/>
        </a:xfrm>
      </p:grpSpPr>
      <p:sp>
        <p:nvSpPr>
          <p:cNvPr id="23" name="Google Shape;23;p5"/>
          <p:cNvSpPr txBox="1"/>
          <p:nvPr>
            <p:ph type="ctrTitle"/>
          </p:nvPr>
        </p:nvSpPr>
        <p:spPr>
          <a:xfrm>
            <a:off x="456350" y="386675"/>
            <a:ext cx="8258400" cy="5916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Montserrat"/>
              <a:buNone/>
              <a:defRPr b="1" sz="2400">
                <a:latin typeface="Montserrat"/>
                <a:ea typeface="Montserrat"/>
                <a:cs typeface="Montserrat"/>
                <a:sym typeface="Montserra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 name="Google Shape;24;p5"/>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6"/>
          <p:cNvSpPr txBox="1"/>
          <p:nvPr>
            <p:ph idx="1" type="body"/>
          </p:nvPr>
        </p:nvSpPr>
        <p:spPr>
          <a:xfrm>
            <a:off x="722550" y="1174750"/>
            <a:ext cx="3544200" cy="3123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Montserrat"/>
              <a:buChar char="●"/>
              <a:defRPr sz="1400">
                <a:latin typeface="Montserrat"/>
                <a:ea typeface="Montserrat"/>
                <a:cs typeface="Montserrat"/>
                <a:sym typeface="Montserrat"/>
              </a:defRPr>
            </a:lvl1pPr>
            <a:lvl2pPr indent="-317500" lvl="1" marL="914400" rtl="0">
              <a:spcBef>
                <a:spcPts val="1600"/>
              </a:spcBef>
              <a:spcAft>
                <a:spcPts val="0"/>
              </a:spcAft>
              <a:buSzPts val="1400"/>
              <a:buFont typeface="Montserrat"/>
              <a:buChar char="○"/>
              <a:defRPr>
                <a:latin typeface="Montserrat"/>
                <a:ea typeface="Montserrat"/>
                <a:cs typeface="Montserrat"/>
                <a:sym typeface="Montserrat"/>
              </a:defRPr>
            </a:lvl2pPr>
            <a:lvl3pPr indent="-317500" lvl="2" marL="1371600" rtl="0">
              <a:spcBef>
                <a:spcPts val="1600"/>
              </a:spcBef>
              <a:spcAft>
                <a:spcPts val="0"/>
              </a:spcAft>
              <a:buSzPts val="1400"/>
              <a:buFont typeface="Montserrat"/>
              <a:buChar char="■"/>
              <a:defRPr>
                <a:latin typeface="Montserrat"/>
                <a:ea typeface="Montserrat"/>
                <a:cs typeface="Montserrat"/>
                <a:sym typeface="Montserrat"/>
              </a:defRPr>
            </a:lvl3pPr>
            <a:lvl4pPr indent="-317500" lvl="3" marL="1828800" rtl="0">
              <a:spcBef>
                <a:spcPts val="1600"/>
              </a:spcBef>
              <a:spcAft>
                <a:spcPts val="0"/>
              </a:spcAft>
              <a:buSzPts val="1400"/>
              <a:buFont typeface="Montserrat"/>
              <a:buChar char="●"/>
              <a:defRPr>
                <a:latin typeface="Montserrat"/>
                <a:ea typeface="Montserrat"/>
                <a:cs typeface="Montserrat"/>
                <a:sym typeface="Montserrat"/>
              </a:defRPr>
            </a:lvl4pPr>
            <a:lvl5pPr indent="-317500" lvl="4" marL="2286000" rtl="0">
              <a:spcBef>
                <a:spcPts val="1600"/>
              </a:spcBef>
              <a:spcAft>
                <a:spcPts val="0"/>
              </a:spcAft>
              <a:buSzPts val="1400"/>
              <a:buFont typeface="Montserrat"/>
              <a:buChar char="○"/>
              <a:defRPr>
                <a:latin typeface="Montserrat"/>
                <a:ea typeface="Montserrat"/>
                <a:cs typeface="Montserrat"/>
                <a:sym typeface="Montserrat"/>
              </a:defRPr>
            </a:lvl5pPr>
            <a:lvl6pPr indent="-317500" lvl="5" marL="2743200" rtl="0">
              <a:spcBef>
                <a:spcPts val="1600"/>
              </a:spcBef>
              <a:spcAft>
                <a:spcPts val="0"/>
              </a:spcAft>
              <a:buSzPts val="1400"/>
              <a:buFont typeface="Montserrat"/>
              <a:buChar char="■"/>
              <a:defRPr>
                <a:latin typeface="Montserrat"/>
                <a:ea typeface="Montserrat"/>
                <a:cs typeface="Montserrat"/>
                <a:sym typeface="Montserrat"/>
              </a:defRPr>
            </a:lvl6pPr>
            <a:lvl7pPr indent="-317500" lvl="6" marL="3200400" rtl="0">
              <a:spcBef>
                <a:spcPts val="1600"/>
              </a:spcBef>
              <a:spcAft>
                <a:spcPts val="0"/>
              </a:spcAft>
              <a:buSzPts val="1400"/>
              <a:buFont typeface="Montserrat"/>
              <a:buChar char="●"/>
              <a:defRPr>
                <a:latin typeface="Montserrat"/>
                <a:ea typeface="Montserrat"/>
                <a:cs typeface="Montserrat"/>
                <a:sym typeface="Montserrat"/>
              </a:defRPr>
            </a:lvl7pPr>
            <a:lvl8pPr indent="-317500" lvl="7" marL="3657600" rtl="0">
              <a:spcBef>
                <a:spcPts val="1600"/>
              </a:spcBef>
              <a:spcAft>
                <a:spcPts val="0"/>
              </a:spcAft>
              <a:buSzPts val="1400"/>
              <a:buFont typeface="Montserrat"/>
              <a:buChar char="○"/>
              <a:defRPr>
                <a:latin typeface="Montserrat"/>
                <a:ea typeface="Montserrat"/>
                <a:cs typeface="Montserrat"/>
                <a:sym typeface="Montserrat"/>
              </a:defRPr>
            </a:lvl8pPr>
            <a:lvl9pPr indent="-317500" lvl="8" marL="4114800" rtl="0">
              <a:spcBef>
                <a:spcPts val="1600"/>
              </a:spcBef>
              <a:spcAft>
                <a:spcPts val="1600"/>
              </a:spcAft>
              <a:buSzPts val="1400"/>
              <a:buFont typeface="Montserrat"/>
              <a:buChar char="■"/>
              <a:defRPr>
                <a:latin typeface="Montserrat"/>
                <a:ea typeface="Montserrat"/>
                <a:cs typeface="Montserrat"/>
                <a:sym typeface="Montserrat"/>
              </a:defRPr>
            </a:lvl9pPr>
          </a:lstStyle>
          <a:p/>
        </p:txBody>
      </p:sp>
      <p:sp>
        <p:nvSpPr>
          <p:cNvPr id="27" name="Google Shape;27;p6"/>
          <p:cNvSpPr txBox="1"/>
          <p:nvPr>
            <p:ph idx="2" type="body"/>
          </p:nvPr>
        </p:nvSpPr>
        <p:spPr>
          <a:xfrm>
            <a:off x="4665425" y="1174750"/>
            <a:ext cx="4104900" cy="3123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Montserrat"/>
              <a:buChar char="●"/>
              <a:defRPr sz="1400">
                <a:latin typeface="Montserrat"/>
                <a:ea typeface="Montserrat"/>
                <a:cs typeface="Montserrat"/>
                <a:sym typeface="Montserrat"/>
              </a:defRPr>
            </a:lvl1pPr>
            <a:lvl2pPr indent="-317500" lvl="1" marL="914400" rtl="0">
              <a:spcBef>
                <a:spcPts val="1600"/>
              </a:spcBef>
              <a:spcAft>
                <a:spcPts val="0"/>
              </a:spcAft>
              <a:buSzPts val="1400"/>
              <a:buFont typeface="Montserrat"/>
              <a:buChar char="○"/>
              <a:defRPr>
                <a:latin typeface="Montserrat"/>
                <a:ea typeface="Montserrat"/>
                <a:cs typeface="Montserrat"/>
                <a:sym typeface="Montserrat"/>
              </a:defRPr>
            </a:lvl2pPr>
            <a:lvl3pPr indent="-317500" lvl="2" marL="1371600" rtl="0">
              <a:spcBef>
                <a:spcPts val="1600"/>
              </a:spcBef>
              <a:spcAft>
                <a:spcPts val="0"/>
              </a:spcAft>
              <a:buSzPts val="1400"/>
              <a:buFont typeface="Montserrat"/>
              <a:buChar char="■"/>
              <a:defRPr>
                <a:latin typeface="Montserrat"/>
                <a:ea typeface="Montserrat"/>
                <a:cs typeface="Montserrat"/>
                <a:sym typeface="Montserrat"/>
              </a:defRPr>
            </a:lvl3pPr>
            <a:lvl4pPr indent="-317500" lvl="3" marL="1828800" rtl="0">
              <a:spcBef>
                <a:spcPts val="1600"/>
              </a:spcBef>
              <a:spcAft>
                <a:spcPts val="0"/>
              </a:spcAft>
              <a:buSzPts val="1400"/>
              <a:buFont typeface="Montserrat"/>
              <a:buChar char="●"/>
              <a:defRPr>
                <a:latin typeface="Montserrat"/>
                <a:ea typeface="Montserrat"/>
                <a:cs typeface="Montserrat"/>
                <a:sym typeface="Montserrat"/>
              </a:defRPr>
            </a:lvl4pPr>
            <a:lvl5pPr indent="-317500" lvl="4" marL="2286000" rtl="0">
              <a:spcBef>
                <a:spcPts val="1600"/>
              </a:spcBef>
              <a:spcAft>
                <a:spcPts val="0"/>
              </a:spcAft>
              <a:buSzPts val="1400"/>
              <a:buFont typeface="Montserrat"/>
              <a:buChar char="○"/>
              <a:defRPr>
                <a:latin typeface="Montserrat"/>
                <a:ea typeface="Montserrat"/>
                <a:cs typeface="Montserrat"/>
                <a:sym typeface="Montserrat"/>
              </a:defRPr>
            </a:lvl5pPr>
            <a:lvl6pPr indent="-317500" lvl="5" marL="2743200" rtl="0">
              <a:spcBef>
                <a:spcPts val="1600"/>
              </a:spcBef>
              <a:spcAft>
                <a:spcPts val="0"/>
              </a:spcAft>
              <a:buSzPts val="1400"/>
              <a:buFont typeface="Montserrat"/>
              <a:buChar char="■"/>
              <a:defRPr>
                <a:latin typeface="Montserrat"/>
                <a:ea typeface="Montserrat"/>
                <a:cs typeface="Montserrat"/>
                <a:sym typeface="Montserrat"/>
              </a:defRPr>
            </a:lvl6pPr>
            <a:lvl7pPr indent="-317500" lvl="6" marL="3200400" rtl="0">
              <a:spcBef>
                <a:spcPts val="1600"/>
              </a:spcBef>
              <a:spcAft>
                <a:spcPts val="0"/>
              </a:spcAft>
              <a:buSzPts val="1400"/>
              <a:buFont typeface="Montserrat"/>
              <a:buChar char="●"/>
              <a:defRPr>
                <a:latin typeface="Montserrat"/>
                <a:ea typeface="Montserrat"/>
                <a:cs typeface="Montserrat"/>
                <a:sym typeface="Montserrat"/>
              </a:defRPr>
            </a:lvl7pPr>
            <a:lvl8pPr indent="-317500" lvl="7" marL="3657600" rtl="0">
              <a:spcBef>
                <a:spcPts val="1600"/>
              </a:spcBef>
              <a:spcAft>
                <a:spcPts val="0"/>
              </a:spcAft>
              <a:buSzPts val="1400"/>
              <a:buFont typeface="Montserrat"/>
              <a:buChar char="○"/>
              <a:defRPr>
                <a:latin typeface="Montserrat"/>
                <a:ea typeface="Montserrat"/>
                <a:cs typeface="Montserrat"/>
                <a:sym typeface="Montserrat"/>
              </a:defRPr>
            </a:lvl8pPr>
            <a:lvl9pPr indent="-317500" lvl="8" marL="4114800" rtl="0">
              <a:spcBef>
                <a:spcPts val="1600"/>
              </a:spcBef>
              <a:spcAft>
                <a:spcPts val="1600"/>
              </a:spcAft>
              <a:buSzPts val="1400"/>
              <a:buFont typeface="Montserrat"/>
              <a:buChar char="■"/>
              <a:defRPr>
                <a:latin typeface="Montserrat"/>
                <a:ea typeface="Montserrat"/>
                <a:cs typeface="Montserrat"/>
                <a:sym typeface="Montserrat"/>
              </a:defRPr>
            </a:lvl9pPr>
          </a:lstStyle>
          <a:p/>
        </p:txBody>
      </p:sp>
      <p:sp>
        <p:nvSpPr>
          <p:cNvPr id="28" name="Google Shape;28;p6"/>
          <p:cNvSpPr txBox="1"/>
          <p:nvPr>
            <p:ph type="ctrTitle"/>
          </p:nvPr>
        </p:nvSpPr>
        <p:spPr>
          <a:xfrm>
            <a:off x="456350" y="386675"/>
            <a:ext cx="8258400" cy="5916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Montserrat"/>
              <a:buNone/>
              <a:defRPr b="1" sz="2400">
                <a:latin typeface="Montserrat"/>
                <a:ea typeface="Montserrat"/>
                <a:cs typeface="Montserrat"/>
                <a:sym typeface="Montserra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9" name="Google Shape;29;p6"/>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0" name="Shape 30"/>
        <p:cNvGrpSpPr/>
        <p:nvPr/>
      </p:nvGrpSpPr>
      <p:grpSpPr>
        <a:xfrm>
          <a:off x="0" y="0"/>
          <a:ext cx="0" cy="0"/>
          <a:chOff x="0" y="0"/>
          <a:chExt cx="0" cy="0"/>
        </a:xfrm>
      </p:grpSpPr>
      <p:sp>
        <p:nvSpPr>
          <p:cNvPr id="31" name="Google Shape;31;p7"/>
          <p:cNvSpPr txBox="1"/>
          <p:nvPr>
            <p:ph type="title"/>
          </p:nvPr>
        </p:nvSpPr>
        <p:spPr>
          <a:xfrm>
            <a:off x="490250" y="450150"/>
            <a:ext cx="8186700" cy="36672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F15D2A"/>
              </a:buClr>
              <a:buSzPts val="3000"/>
              <a:buFont typeface="Montserrat"/>
              <a:buNone/>
              <a:defRPr b="1" sz="3000">
                <a:solidFill>
                  <a:srgbClr val="F15D2A"/>
                </a:solidFill>
                <a:latin typeface="Montserrat"/>
                <a:ea typeface="Montserrat"/>
                <a:cs typeface="Montserrat"/>
                <a:sym typeface="Montserrat"/>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32" name="Google Shape;32;p7"/>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3" name="Shape 33"/>
        <p:cNvGrpSpPr/>
        <p:nvPr/>
      </p:nvGrpSpPr>
      <p:grpSpPr>
        <a:xfrm>
          <a:off x="0" y="0"/>
          <a:ext cx="0" cy="0"/>
          <a:chOff x="0" y="0"/>
          <a:chExt cx="0" cy="0"/>
        </a:xfrm>
      </p:grpSpPr>
      <p:sp>
        <p:nvSpPr>
          <p:cNvPr id="34" name="Google Shape;34;p8"/>
          <p:cNvSpPr/>
          <p:nvPr/>
        </p:nvSpPr>
        <p:spPr>
          <a:xfrm>
            <a:off x="4572000" y="168175"/>
            <a:ext cx="4449000" cy="42510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8"/>
          <p:cNvSpPr txBox="1"/>
          <p:nvPr>
            <p:ph type="title"/>
          </p:nvPr>
        </p:nvSpPr>
        <p:spPr>
          <a:xfrm>
            <a:off x="265500" y="1233175"/>
            <a:ext cx="4045200" cy="14823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Font typeface="Montserrat"/>
              <a:buNone/>
              <a:defRPr b="1" sz="2400">
                <a:latin typeface="Montserrat"/>
                <a:ea typeface="Montserrat"/>
                <a:cs typeface="Montserrat"/>
                <a:sym typeface="Montserrat"/>
              </a:defRPr>
            </a:lvl1pPr>
            <a:lvl2pPr lvl="1" algn="ctr">
              <a:spcBef>
                <a:spcPts val="0"/>
              </a:spcBef>
              <a:spcAft>
                <a:spcPts val="0"/>
              </a:spcAft>
              <a:buSzPts val="2400"/>
              <a:buFont typeface="Montserrat"/>
              <a:buNone/>
              <a:defRPr b="1" sz="2400">
                <a:latin typeface="Montserrat"/>
                <a:ea typeface="Montserrat"/>
                <a:cs typeface="Montserrat"/>
                <a:sym typeface="Montserrat"/>
              </a:defRPr>
            </a:lvl2pPr>
            <a:lvl3pPr lvl="2" algn="ctr">
              <a:spcBef>
                <a:spcPts val="0"/>
              </a:spcBef>
              <a:spcAft>
                <a:spcPts val="0"/>
              </a:spcAft>
              <a:buSzPts val="2400"/>
              <a:buFont typeface="Montserrat"/>
              <a:buNone/>
              <a:defRPr b="1" sz="2400">
                <a:latin typeface="Montserrat"/>
                <a:ea typeface="Montserrat"/>
                <a:cs typeface="Montserrat"/>
                <a:sym typeface="Montserrat"/>
              </a:defRPr>
            </a:lvl3pPr>
            <a:lvl4pPr lvl="3" algn="ctr">
              <a:spcBef>
                <a:spcPts val="0"/>
              </a:spcBef>
              <a:spcAft>
                <a:spcPts val="0"/>
              </a:spcAft>
              <a:buSzPts val="2400"/>
              <a:buFont typeface="Montserrat"/>
              <a:buNone/>
              <a:defRPr b="1" sz="2400">
                <a:latin typeface="Montserrat"/>
                <a:ea typeface="Montserrat"/>
                <a:cs typeface="Montserrat"/>
                <a:sym typeface="Montserrat"/>
              </a:defRPr>
            </a:lvl4pPr>
            <a:lvl5pPr lvl="4" algn="ctr">
              <a:spcBef>
                <a:spcPts val="0"/>
              </a:spcBef>
              <a:spcAft>
                <a:spcPts val="0"/>
              </a:spcAft>
              <a:buSzPts val="2400"/>
              <a:buFont typeface="Montserrat"/>
              <a:buNone/>
              <a:defRPr b="1" sz="2400">
                <a:latin typeface="Montserrat"/>
                <a:ea typeface="Montserrat"/>
                <a:cs typeface="Montserrat"/>
                <a:sym typeface="Montserrat"/>
              </a:defRPr>
            </a:lvl5pPr>
            <a:lvl6pPr lvl="5" algn="ctr">
              <a:spcBef>
                <a:spcPts val="0"/>
              </a:spcBef>
              <a:spcAft>
                <a:spcPts val="0"/>
              </a:spcAft>
              <a:buSzPts val="2400"/>
              <a:buFont typeface="Montserrat"/>
              <a:buNone/>
              <a:defRPr b="1" sz="2400">
                <a:latin typeface="Montserrat"/>
                <a:ea typeface="Montserrat"/>
                <a:cs typeface="Montserrat"/>
                <a:sym typeface="Montserrat"/>
              </a:defRPr>
            </a:lvl6pPr>
            <a:lvl7pPr lvl="6" algn="ctr">
              <a:spcBef>
                <a:spcPts val="0"/>
              </a:spcBef>
              <a:spcAft>
                <a:spcPts val="0"/>
              </a:spcAft>
              <a:buSzPts val="2400"/>
              <a:buFont typeface="Montserrat"/>
              <a:buNone/>
              <a:defRPr b="1" sz="2400">
                <a:latin typeface="Montserrat"/>
                <a:ea typeface="Montserrat"/>
                <a:cs typeface="Montserrat"/>
                <a:sym typeface="Montserrat"/>
              </a:defRPr>
            </a:lvl7pPr>
            <a:lvl8pPr lvl="7" algn="ctr">
              <a:spcBef>
                <a:spcPts val="0"/>
              </a:spcBef>
              <a:spcAft>
                <a:spcPts val="0"/>
              </a:spcAft>
              <a:buSzPts val="2400"/>
              <a:buFont typeface="Montserrat"/>
              <a:buNone/>
              <a:defRPr b="1" sz="2400">
                <a:latin typeface="Montserrat"/>
                <a:ea typeface="Montserrat"/>
                <a:cs typeface="Montserrat"/>
                <a:sym typeface="Montserrat"/>
              </a:defRPr>
            </a:lvl8pPr>
            <a:lvl9pPr lvl="8" algn="ctr">
              <a:spcBef>
                <a:spcPts val="0"/>
              </a:spcBef>
              <a:spcAft>
                <a:spcPts val="0"/>
              </a:spcAft>
              <a:buSzPts val="2400"/>
              <a:buFont typeface="Montserrat"/>
              <a:buNone/>
              <a:defRPr b="1" sz="2400">
                <a:latin typeface="Montserrat"/>
                <a:ea typeface="Montserrat"/>
                <a:cs typeface="Montserrat"/>
                <a:sym typeface="Montserrat"/>
              </a:defRPr>
            </a:lvl9pPr>
          </a:lstStyle>
          <a:p/>
        </p:txBody>
      </p:sp>
      <p:sp>
        <p:nvSpPr>
          <p:cNvPr id="36" name="Google Shape;36;p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Montserrat"/>
              <a:buNone/>
              <a:defRPr>
                <a:latin typeface="Montserrat"/>
                <a:ea typeface="Montserrat"/>
                <a:cs typeface="Montserrat"/>
                <a:sym typeface="Montserrat"/>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7" name="Google Shape;37;p8"/>
          <p:cNvSpPr txBox="1"/>
          <p:nvPr>
            <p:ph idx="2" type="body"/>
          </p:nvPr>
        </p:nvSpPr>
        <p:spPr>
          <a:xfrm>
            <a:off x="4902725" y="487450"/>
            <a:ext cx="3792900" cy="3617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Montserrat"/>
              <a:buChar char="●"/>
              <a:defRPr sz="1400">
                <a:latin typeface="Montserrat"/>
                <a:ea typeface="Montserrat"/>
                <a:cs typeface="Montserrat"/>
                <a:sym typeface="Montserrat"/>
              </a:defRPr>
            </a:lvl1pPr>
            <a:lvl2pPr indent="-317500" lvl="1" marL="914400" rtl="0">
              <a:spcBef>
                <a:spcPts val="1600"/>
              </a:spcBef>
              <a:spcAft>
                <a:spcPts val="0"/>
              </a:spcAft>
              <a:buSzPts val="1400"/>
              <a:buFont typeface="Montserrat"/>
              <a:buChar char="○"/>
              <a:defRPr>
                <a:latin typeface="Montserrat"/>
                <a:ea typeface="Montserrat"/>
                <a:cs typeface="Montserrat"/>
                <a:sym typeface="Montserrat"/>
              </a:defRPr>
            </a:lvl2pPr>
            <a:lvl3pPr indent="-317500" lvl="2" marL="1371600" rtl="0">
              <a:spcBef>
                <a:spcPts val="1600"/>
              </a:spcBef>
              <a:spcAft>
                <a:spcPts val="0"/>
              </a:spcAft>
              <a:buSzPts val="1400"/>
              <a:buFont typeface="Montserrat"/>
              <a:buChar char="■"/>
              <a:defRPr>
                <a:latin typeface="Montserrat"/>
                <a:ea typeface="Montserrat"/>
                <a:cs typeface="Montserrat"/>
                <a:sym typeface="Montserrat"/>
              </a:defRPr>
            </a:lvl3pPr>
            <a:lvl4pPr indent="-317500" lvl="3" marL="1828800" rtl="0">
              <a:spcBef>
                <a:spcPts val="1600"/>
              </a:spcBef>
              <a:spcAft>
                <a:spcPts val="0"/>
              </a:spcAft>
              <a:buSzPts val="1400"/>
              <a:buFont typeface="Montserrat"/>
              <a:buChar char="●"/>
              <a:defRPr>
                <a:latin typeface="Montserrat"/>
                <a:ea typeface="Montserrat"/>
                <a:cs typeface="Montserrat"/>
                <a:sym typeface="Montserrat"/>
              </a:defRPr>
            </a:lvl4pPr>
            <a:lvl5pPr indent="-317500" lvl="4" marL="2286000" rtl="0">
              <a:spcBef>
                <a:spcPts val="1600"/>
              </a:spcBef>
              <a:spcAft>
                <a:spcPts val="0"/>
              </a:spcAft>
              <a:buSzPts val="1400"/>
              <a:buFont typeface="Montserrat"/>
              <a:buChar char="○"/>
              <a:defRPr>
                <a:latin typeface="Montserrat"/>
                <a:ea typeface="Montserrat"/>
                <a:cs typeface="Montserrat"/>
                <a:sym typeface="Montserrat"/>
              </a:defRPr>
            </a:lvl5pPr>
            <a:lvl6pPr indent="-317500" lvl="5" marL="2743200" rtl="0">
              <a:spcBef>
                <a:spcPts val="1600"/>
              </a:spcBef>
              <a:spcAft>
                <a:spcPts val="0"/>
              </a:spcAft>
              <a:buSzPts val="1400"/>
              <a:buFont typeface="Montserrat"/>
              <a:buChar char="■"/>
              <a:defRPr>
                <a:latin typeface="Montserrat"/>
                <a:ea typeface="Montserrat"/>
                <a:cs typeface="Montserrat"/>
                <a:sym typeface="Montserrat"/>
              </a:defRPr>
            </a:lvl6pPr>
            <a:lvl7pPr indent="-317500" lvl="6" marL="3200400" rtl="0">
              <a:spcBef>
                <a:spcPts val="1600"/>
              </a:spcBef>
              <a:spcAft>
                <a:spcPts val="0"/>
              </a:spcAft>
              <a:buSzPts val="1400"/>
              <a:buFont typeface="Montserrat"/>
              <a:buChar char="●"/>
              <a:defRPr>
                <a:latin typeface="Montserrat"/>
                <a:ea typeface="Montserrat"/>
                <a:cs typeface="Montserrat"/>
                <a:sym typeface="Montserrat"/>
              </a:defRPr>
            </a:lvl7pPr>
            <a:lvl8pPr indent="-317500" lvl="7" marL="3657600" rtl="0">
              <a:spcBef>
                <a:spcPts val="1600"/>
              </a:spcBef>
              <a:spcAft>
                <a:spcPts val="0"/>
              </a:spcAft>
              <a:buSzPts val="1400"/>
              <a:buFont typeface="Montserrat"/>
              <a:buChar char="○"/>
              <a:defRPr>
                <a:latin typeface="Montserrat"/>
                <a:ea typeface="Montserrat"/>
                <a:cs typeface="Montserrat"/>
                <a:sym typeface="Montserrat"/>
              </a:defRPr>
            </a:lvl8pPr>
            <a:lvl9pPr indent="-317500" lvl="8" marL="4114800" rtl="0">
              <a:spcBef>
                <a:spcPts val="1600"/>
              </a:spcBef>
              <a:spcAft>
                <a:spcPts val="1600"/>
              </a:spcAft>
              <a:buSzPts val="1400"/>
              <a:buFont typeface="Montserrat"/>
              <a:buChar char="■"/>
              <a:defRPr>
                <a:latin typeface="Montserrat"/>
                <a:ea typeface="Montserrat"/>
                <a:cs typeface="Montserrat"/>
                <a:sym typeface="Montserrat"/>
              </a:defRPr>
            </a:lvl9pPr>
          </a:lstStyle>
          <a:p/>
        </p:txBody>
      </p:sp>
      <p:sp>
        <p:nvSpPr>
          <p:cNvPr id="38" name="Google Shape;38;p8"/>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9" name="Shape 39"/>
        <p:cNvGrpSpPr/>
        <p:nvPr/>
      </p:nvGrpSpPr>
      <p:grpSpPr>
        <a:xfrm>
          <a:off x="0" y="0"/>
          <a:ext cx="0" cy="0"/>
          <a:chOff x="0" y="0"/>
          <a:chExt cx="0" cy="0"/>
        </a:xfrm>
      </p:grpSpPr>
      <p:sp>
        <p:nvSpPr>
          <p:cNvPr id="40" name="Google Shape;40;p9"/>
          <p:cNvSpPr txBox="1"/>
          <p:nvPr>
            <p:ph idx="1" type="body"/>
          </p:nvPr>
        </p:nvSpPr>
        <p:spPr>
          <a:xfrm>
            <a:off x="311700" y="38007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600"/>
              <a:buFont typeface="Montserrat"/>
              <a:buNone/>
              <a:defRPr sz="1600">
                <a:latin typeface="Montserrat"/>
                <a:ea typeface="Montserrat"/>
                <a:cs typeface="Montserrat"/>
                <a:sym typeface="Montserrat"/>
              </a:defRPr>
            </a:lvl1pPr>
          </a:lstStyle>
          <a:p/>
        </p:txBody>
      </p:sp>
      <p:sp>
        <p:nvSpPr>
          <p:cNvPr id="41" name="Google Shape;41;p9"/>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Layout" type="blank">
  <p:cSld name="BLANK">
    <p:spTree>
      <p:nvGrpSpPr>
        <p:cNvPr id="42" name="Shape 42"/>
        <p:cNvGrpSpPr/>
        <p:nvPr/>
      </p:nvGrpSpPr>
      <p:grpSpPr>
        <a:xfrm>
          <a:off x="0" y="0"/>
          <a:ext cx="0" cy="0"/>
          <a:chOff x="0" y="0"/>
          <a:chExt cx="0" cy="0"/>
        </a:xfrm>
      </p:grpSpPr>
      <p:sp>
        <p:nvSpPr>
          <p:cNvPr id="43" name="Google Shape;43;p10"/>
          <p:cNvSpPr txBox="1"/>
          <p:nvPr>
            <p:ph type="ctrTitle"/>
          </p:nvPr>
        </p:nvSpPr>
        <p:spPr>
          <a:xfrm>
            <a:off x="456350" y="386675"/>
            <a:ext cx="8258400" cy="5916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Montserrat"/>
              <a:buNone/>
              <a:defRPr b="1" sz="2400">
                <a:latin typeface="Montserrat"/>
                <a:ea typeface="Montserrat"/>
                <a:cs typeface="Montserrat"/>
                <a:sym typeface="Montserra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4" name="Google Shape;44;p10"/>
          <p:cNvSpPr txBox="1"/>
          <p:nvPr>
            <p:ph idx="1" type="subTitle"/>
          </p:nvPr>
        </p:nvSpPr>
        <p:spPr>
          <a:xfrm>
            <a:off x="952500" y="1101963"/>
            <a:ext cx="40452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Montserrat"/>
              <a:buNone/>
              <a:defRPr sz="1200">
                <a:latin typeface="Montserrat"/>
                <a:ea typeface="Montserrat"/>
                <a:cs typeface="Montserrat"/>
                <a:sym typeface="Montserrat"/>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5" name="Google Shape;45;p10"/>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SzPts val="1400"/>
              <a:buFont typeface="Montserrat"/>
              <a:buChar char="●"/>
              <a:defRPr>
                <a:latin typeface="Montserrat"/>
                <a:ea typeface="Montserrat"/>
                <a:cs typeface="Montserrat"/>
                <a:sym typeface="Montserrat"/>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676951" y="4739425"/>
            <a:ext cx="449100" cy="393600"/>
          </a:xfrm>
          <a:prstGeom prst="rect">
            <a:avLst/>
          </a:prstGeom>
          <a:noFill/>
          <a:ln>
            <a:noFill/>
          </a:ln>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eave.work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hyperlink" Target="https://creativecommons.org/licenses/by-nc-sa/4.0/" TargetMode="External"/><Relationship Id="rId4" Type="http://schemas.openxmlformats.org/officeDocument/2006/relationships/hyperlink" Target="https://tinyurl.com/monitoring-with-prometheus" TargetMode="External"/><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10.png"/><Relationship Id="rId4" Type="http://schemas.openxmlformats.org/officeDocument/2006/relationships/hyperlink" Target="https://tinyurl.com/red-metrics" TargetMode="External"/><Relationship Id="rId5" Type="http://schemas.openxmlformats.org/officeDocument/2006/relationships/hyperlink" Target="http://apdex.org/" TargetMode="External"/><Relationship Id="rId6" Type="http://schemas.openxmlformats.org/officeDocument/2006/relationships/hyperlink" Target="https://tinyurl.com/four-golden-signal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hyperlink" Target="http://chaotic-flow.com/media/saas-metrics-guide-to-saas-financial-performance.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16.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16.png"/><Relationship Id="rId4" Type="http://schemas.openxmlformats.org/officeDocument/2006/relationships/image" Target="../media/image26.png"/><Relationship Id="rId5"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16.png"/><Relationship Id="rId4" Type="http://schemas.openxmlformats.org/officeDocument/2006/relationships/image" Target="../media/image26.png"/><Relationship Id="rId5" Type="http://schemas.openxmlformats.org/officeDocument/2006/relationships/image" Target="../media/image18.png"/><Relationship Id="rId6"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17.png"/><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17.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image" Target="../media/image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 Id="rId3" Type="http://schemas.openxmlformats.org/officeDocument/2006/relationships/image" Target="../media/image16.pn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image" Target="../media/image30.png"/><Relationship Id="rId4" Type="http://schemas.openxmlformats.org/officeDocument/2006/relationships/hyperlink" Target="https://prometheus.io/docs/introduction/overview/"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 name="Shape 51"/>
        <p:cNvGrpSpPr/>
        <p:nvPr/>
      </p:nvGrpSpPr>
      <p:grpSpPr>
        <a:xfrm>
          <a:off x="0" y="0"/>
          <a:ext cx="0" cy="0"/>
          <a:chOff x="0" y="0"/>
          <a:chExt cx="0" cy="0"/>
        </a:xfrm>
      </p:grpSpPr>
      <p:sp>
        <p:nvSpPr>
          <p:cNvPr id="52" name="Google Shape;52;p12"/>
          <p:cNvSpPr txBox="1"/>
          <p:nvPr>
            <p:ph type="ctrTitle"/>
          </p:nvPr>
        </p:nvSpPr>
        <p:spPr>
          <a:xfrm>
            <a:off x="443500" y="1806150"/>
            <a:ext cx="5628900" cy="15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a:t>Monitoring with Prometheus</a:t>
            </a:r>
            <a:endParaRPr sz="3600"/>
          </a:p>
        </p:txBody>
      </p:sp>
      <p:sp>
        <p:nvSpPr>
          <p:cNvPr id="53" name="Google Shape;53;p12"/>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54" name="Google Shape;54;p12"/>
          <p:cNvSpPr txBox="1"/>
          <p:nvPr/>
        </p:nvSpPr>
        <p:spPr>
          <a:xfrm>
            <a:off x="692850" y="4715425"/>
            <a:ext cx="7758300" cy="44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595959"/>
                </a:solidFill>
                <a:latin typeface="Montserrat"/>
                <a:ea typeface="Montserrat"/>
                <a:cs typeface="Montserrat"/>
                <a:sym typeface="Montserrat"/>
              </a:rPr>
              <a:t>Weaveworks – </a:t>
            </a:r>
            <a:r>
              <a:rPr lang="en-GB" sz="1800" u="sng">
                <a:solidFill>
                  <a:srgbClr val="0097A7"/>
                </a:solidFill>
                <a:latin typeface="Montserrat"/>
                <a:ea typeface="Montserrat"/>
                <a:cs typeface="Montserrat"/>
                <a:sym typeface="Montserrat"/>
                <a:hlinkClick r:id="rId3"/>
              </a:rPr>
              <a:t>https://weave.works</a:t>
            </a:r>
            <a:r>
              <a:rPr lang="en-GB" sz="1800">
                <a:solidFill>
                  <a:srgbClr val="595959"/>
                </a:solidFill>
                <a:latin typeface="Montserrat"/>
                <a:ea typeface="Montserrat"/>
                <a:cs typeface="Montserrat"/>
                <a:sym typeface="Montserrat"/>
              </a:rPr>
              <a:t> – @weaveworks</a:t>
            </a:r>
            <a:endParaRPr sz="1800">
              <a:solidFill>
                <a:srgbClr val="595959"/>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1" name="Shape 141"/>
        <p:cNvGrpSpPr/>
        <p:nvPr/>
      </p:nvGrpSpPr>
      <p:grpSpPr>
        <a:xfrm>
          <a:off x="0" y="0"/>
          <a:ext cx="0" cy="0"/>
          <a:chOff x="0" y="0"/>
          <a:chExt cx="0" cy="0"/>
        </a:xfrm>
      </p:grpSpPr>
      <p:sp>
        <p:nvSpPr>
          <p:cNvPr id="142" name="Google Shape;142;p21"/>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143" name="Google Shape;143;p21"/>
          <p:cNvSpPr/>
          <p:nvPr/>
        </p:nvSpPr>
        <p:spPr>
          <a:xfrm>
            <a:off x="4565332" y="3569468"/>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1</a:t>
            </a:r>
            <a:endParaRPr b="1" sz="2400">
              <a:solidFill>
                <a:srgbClr val="FFFFFF"/>
              </a:solidFill>
            </a:endParaRPr>
          </a:p>
        </p:txBody>
      </p:sp>
      <p:sp>
        <p:nvSpPr>
          <p:cNvPr id="144" name="Google Shape;144;p21"/>
          <p:cNvSpPr txBox="1"/>
          <p:nvPr/>
        </p:nvSpPr>
        <p:spPr>
          <a:xfrm>
            <a:off x="5221832" y="3535868"/>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Availability</a:t>
            </a:r>
            <a:endParaRPr sz="3600">
              <a:solidFill>
                <a:srgbClr val="B7B7B7"/>
              </a:solidFill>
            </a:endParaRPr>
          </a:p>
        </p:txBody>
      </p:sp>
      <p:sp>
        <p:nvSpPr>
          <p:cNvPr id="145" name="Google Shape;145;p21"/>
          <p:cNvSpPr/>
          <p:nvPr/>
        </p:nvSpPr>
        <p:spPr>
          <a:xfrm>
            <a:off x="4823239" y="3000811"/>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2</a:t>
            </a:r>
            <a:endParaRPr b="1" sz="2400">
              <a:solidFill>
                <a:srgbClr val="FFFFFF"/>
              </a:solidFill>
            </a:endParaRPr>
          </a:p>
        </p:txBody>
      </p:sp>
      <p:sp>
        <p:nvSpPr>
          <p:cNvPr id="146" name="Google Shape;146;p21"/>
          <p:cNvSpPr txBox="1"/>
          <p:nvPr/>
        </p:nvSpPr>
        <p:spPr>
          <a:xfrm>
            <a:off x="5479739" y="2967211"/>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Collection</a:t>
            </a:r>
            <a:endParaRPr sz="3600">
              <a:solidFill>
                <a:srgbClr val="B7B7B7"/>
              </a:solidFill>
            </a:endParaRPr>
          </a:p>
        </p:txBody>
      </p:sp>
      <p:sp>
        <p:nvSpPr>
          <p:cNvPr id="147" name="Google Shape;147;p21"/>
          <p:cNvSpPr/>
          <p:nvPr/>
        </p:nvSpPr>
        <p:spPr>
          <a:xfrm>
            <a:off x="5081146" y="2432154"/>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3</a:t>
            </a:r>
            <a:endParaRPr b="1" sz="2400">
              <a:solidFill>
                <a:srgbClr val="FFFFFF"/>
              </a:solidFill>
            </a:endParaRPr>
          </a:p>
        </p:txBody>
      </p:sp>
      <p:sp>
        <p:nvSpPr>
          <p:cNvPr id="148" name="Google Shape;148;p21"/>
          <p:cNvSpPr txBox="1"/>
          <p:nvPr/>
        </p:nvSpPr>
        <p:spPr>
          <a:xfrm>
            <a:off x="5737646" y="2398554"/>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Aggregation</a:t>
            </a:r>
            <a:endParaRPr sz="3600">
              <a:solidFill>
                <a:srgbClr val="B7B7B7"/>
              </a:solidFill>
            </a:endParaRPr>
          </a:p>
        </p:txBody>
      </p:sp>
      <p:sp>
        <p:nvSpPr>
          <p:cNvPr id="149" name="Google Shape;149;p21"/>
          <p:cNvSpPr/>
          <p:nvPr/>
        </p:nvSpPr>
        <p:spPr>
          <a:xfrm>
            <a:off x="5339054" y="1863496"/>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4</a:t>
            </a:r>
            <a:endParaRPr b="1" sz="2400">
              <a:solidFill>
                <a:srgbClr val="FFFFFF"/>
              </a:solidFill>
            </a:endParaRPr>
          </a:p>
        </p:txBody>
      </p:sp>
      <p:sp>
        <p:nvSpPr>
          <p:cNvPr id="150" name="Google Shape;150;p21"/>
          <p:cNvSpPr txBox="1"/>
          <p:nvPr/>
        </p:nvSpPr>
        <p:spPr>
          <a:xfrm>
            <a:off x="5995554" y="1829896"/>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Analysis</a:t>
            </a:r>
            <a:endParaRPr sz="3600">
              <a:solidFill>
                <a:srgbClr val="B7B7B7"/>
              </a:solidFill>
            </a:endParaRPr>
          </a:p>
        </p:txBody>
      </p:sp>
      <p:sp>
        <p:nvSpPr>
          <p:cNvPr id="151" name="Google Shape;151;p21"/>
          <p:cNvSpPr/>
          <p:nvPr/>
        </p:nvSpPr>
        <p:spPr>
          <a:xfrm>
            <a:off x="5596961" y="1294839"/>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5</a:t>
            </a:r>
            <a:endParaRPr b="1" sz="2400">
              <a:solidFill>
                <a:srgbClr val="FFFFFF"/>
              </a:solidFill>
            </a:endParaRPr>
          </a:p>
        </p:txBody>
      </p:sp>
      <p:sp>
        <p:nvSpPr>
          <p:cNvPr id="152" name="Google Shape;152;p21"/>
          <p:cNvSpPr txBox="1"/>
          <p:nvPr/>
        </p:nvSpPr>
        <p:spPr>
          <a:xfrm>
            <a:off x="6253461" y="1261239"/>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Learning</a:t>
            </a:r>
            <a:endParaRPr sz="3600">
              <a:solidFill>
                <a:srgbClr val="B7B7B7"/>
              </a:solidFill>
            </a:endParaRPr>
          </a:p>
        </p:txBody>
      </p:sp>
      <p:sp>
        <p:nvSpPr>
          <p:cNvPr id="153" name="Google Shape;153;p21"/>
          <p:cNvSpPr/>
          <p:nvPr/>
        </p:nvSpPr>
        <p:spPr>
          <a:xfrm>
            <a:off x="5854868" y="726182"/>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6</a:t>
            </a:r>
            <a:endParaRPr b="1" sz="2400">
              <a:solidFill>
                <a:srgbClr val="FFFFFF"/>
              </a:solidFill>
            </a:endParaRPr>
          </a:p>
        </p:txBody>
      </p:sp>
      <p:sp>
        <p:nvSpPr>
          <p:cNvPr id="154" name="Google Shape;154;p21"/>
          <p:cNvSpPr txBox="1"/>
          <p:nvPr/>
        </p:nvSpPr>
        <p:spPr>
          <a:xfrm>
            <a:off x="6511368" y="692582"/>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Automation</a:t>
            </a:r>
            <a:endParaRPr sz="3600">
              <a:solidFill>
                <a:srgbClr val="B7B7B7"/>
              </a:solidFill>
            </a:endParaRPr>
          </a:p>
        </p:txBody>
      </p:sp>
      <p:sp>
        <p:nvSpPr>
          <p:cNvPr id="155" name="Google Shape;155;p21"/>
          <p:cNvSpPr/>
          <p:nvPr/>
        </p:nvSpPr>
        <p:spPr>
          <a:xfrm>
            <a:off x="6112775" y="157525"/>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7</a:t>
            </a:r>
            <a:endParaRPr b="1" sz="2400">
              <a:solidFill>
                <a:srgbClr val="FFFFFF"/>
              </a:solidFill>
            </a:endParaRPr>
          </a:p>
        </p:txBody>
      </p:sp>
      <p:sp>
        <p:nvSpPr>
          <p:cNvPr id="156" name="Google Shape;156;p21"/>
          <p:cNvSpPr txBox="1"/>
          <p:nvPr/>
        </p:nvSpPr>
        <p:spPr>
          <a:xfrm>
            <a:off x="6769275" y="1239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Proactivity</a:t>
            </a:r>
            <a:endParaRPr sz="3600">
              <a:solidFill>
                <a:srgbClr val="B7B7B7"/>
              </a:solidFill>
            </a:endParaRPr>
          </a:p>
        </p:txBody>
      </p:sp>
      <p:sp>
        <p:nvSpPr>
          <p:cNvPr id="157" name="Google Shape;157;p21"/>
          <p:cNvSpPr txBox="1"/>
          <p:nvPr/>
        </p:nvSpPr>
        <p:spPr>
          <a:xfrm>
            <a:off x="36900" y="60275"/>
            <a:ext cx="2535600" cy="18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t>The</a:t>
            </a:r>
            <a:endParaRPr sz="3600"/>
          </a:p>
          <a:p>
            <a:pPr indent="0" lvl="0" marL="0" rtl="0" algn="l">
              <a:spcBef>
                <a:spcPts val="0"/>
              </a:spcBef>
              <a:spcAft>
                <a:spcPts val="0"/>
              </a:spcAft>
              <a:buNone/>
            </a:pPr>
            <a:r>
              <a:rPr lang="en-GB" sz="3600"/>
              <a:t>Monitoring</a:t>
            </a:r>
            <a:endParaRPr sz="3600"/>
          </a:p>
          <a:p>
            <a:pPr indent="0" lvl="0" marL="0" rtl="0" algn="l">
              <a:spcBef>
                <a:spcPts val="0"/>
              </a:spcBef>
              <a:spcAft>
                <a:spcPts val="0"/>
              </a:spcAft>
              <a:buNone/>
            </a:pPr>
            <a:r>
              <a:rPr lang="en-GB" sz="3600"/>
              <a:t>Ladder</a:t>
            </a:r>
            <a:endParaRPr sz="3600"/>
          </a:p>
        </p:txBody>
      </p:sp>
      <p:sp>
        <p:nvSpPr>
          <p:cNvPr id="158" name="Google Shape;158;p21"/>
          <p:cNvSpPr/>
          <p:nvPr/>
        </p:nvSpPr>
        <p:spPr>
          <a:xfrm>
            <a:off x="2699650" y="2873825"/>
            <a:ext cx="1614450" cy="1272800"/>
          </a:xfrm>
          <a:custGeom>
            <a:rect b="b" l="l" r="r" t="t"/>
            <a:pathLst>
              <a:path extrusionOk="0" h="50912" w="64578">
                <a:moveTo>
                  <a:pt x="0" y="0"/>
                </a:moveTo>
                <a:cubicBezTo>
                  <a:pt x="6163" y="2456"/>
                  <a:pt x="26215" y="6253"/>
                  <a:pt x="36978" y="14738"/>
                </a:cubicBezTo>
                <a:cubicBezTo>
                  <a:pt x="47741" y="23223"/>
                  <a:pt x="59978" y="44883"/>
                  <a:pt x="64578" y="50912"/>
                </a:cubicBezTo>
              </a:path>
            </a:pathLst>
          </a:custGeom>
          <a:noFill/>
          <a:ln cap="flat" cmpd="sng" w="76200">
            <a:solidFill>
              <a:srgbClr val="F15D2A"/>
            </a:solidFill>
            <a:prstDash val="solid"/>
            <a:round/>
            <a:headEnd len="med" w="med" type="none"/>
            <a:tailEnd len="med" w="med" type="triangle"/>
          </a:ln>
        </p:spPr>
      </p:sp>
      <p:grpSp>
        <p:nvGrpSpPr>
          <p:cNvPr id="159" name="Google Shape;159;p21"/>
          <p:cNvGrpSpPr/>
          <p:nvPr/>
        </p:nvGrpSpPr>
        <p:grpSpPr>
          <a:xfrm>
            <a:off x="4307425" y="4104525"/>
            <a:ext cx="5767900" cy="556200"/>
            <a:chOff x="2244125" y="3965925"/>
            <a:chExt cx="5767900" cy="556200"/>
          </a:xfrm>
        </p:grpSpPr>
        <p:sp>
          <p:nvSpPr>
            <p:cNvPr id="160" name="Google Shape;160;p21"/>
            <p:cNvSpPr/>
            <p:nvPr/>
          </p:nvSpPr>
          <p:spPr>
            <a:xfrm>
              <a:off x="2244125" y="3999525"/>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0</a:t>
              </a:r>
              <a:endParaRPr b="1" sz="2400">
                <a:solidFill>
                  <a:srgbClr val="FFFFFF"/>
                </a:solidFill>
              </a:endParaRPr>
            </a:p>
          </p:txBody>
        </p:sp>
        <p:sp>
          <p:nvSpPr>
            <p:cNvPr id="161" name="Google Shape;161;p21"/>
            <p:cNvSpPr txBox="1"/>
            <p:nvPr/>
          </p:nvSpPr>
          <p:spPr>
            <a:xfrm>
              <a:off x="2900625" y="39659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Ignorance</a:t>
              </a:r>
              <a:endParaRPr sz="3600"/>
            </a:p>
          </p:txBody>
        </p:sp>
      </p:grpSp>
      <p:sp>
        <p:nvSpPr>
          <p:cNvPr id="162" name="Google Shape;162;p21"/>
          <p:cNvSpPr txBox="1"/>
          <p:nvPr/>
        </p:nvSpPr>
        <p:spPr>
          <a:xfrm>
            <a:off x="288050" y="2257500"/>
            <a:ext cx="2472000" cy="14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F15D2A"/>
                </a:solidFill>
                <a:latin typeface="Roboto"/>
                <a:ea typeface="Roboto"/>
                <a:cs typeface="Roboto"/>
                <a:sym typeface="Roboto"/>
              </a:rPr>
              <a:t>You don’t know </a:t>
            </a:r>
            <a:endParaRPr b="1" sz="2400">
              <a:solidFill>
                <a:srgbClr val="F15D2A"/>
              </a:solidFill>
              <a:latin typeface="Roboto"/>
              <a:ea typeface="Roboto"/>
              <a:cs typeface="Roboto"/>
              <a:sym typeface="Roboto"/>
            </a:endParaRPr>
          </a:p>
          <a:p>
            <a:pPr indent="0" lvl="0" marL="0" rtl="0" algn="ctr">
              <a:spcBef>
                <a:spcPts val="0"/>
              </a:spcBef>
              <a:spcAft>
                <a:spcPts val="0"/>
              </a:spcAft>
              <a:buNone/>
            </a:pPr>
            <a:r>
              <a:rPr b="1" lang="en-GB" sz="2400">
                <a:solidFill>
                  <a:srgbClr val="F15D2A"/>
                </a:solidFill>
                <a:latin typeface="Roboto"/>
                <a:ea typeface="Roboto"/>
                <a:cs typeface="Roboto"/>
                <a:sym typeface="Roboto"/>
              </a:rPr>
              <a:t>what’s going on</a:t>
            </a:r>
            <a:endParaRPr b="1" sz="2400">
              <a:solidFill>
                <a:srgbClr val="F15D2A"/>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6" name="Shape 166"/>
        <p:cNvGrpSpPr/>
        <p:nvPr/>
      </p:nvGrpSpPr>
      <p:grpSpPr>
        <a:xfrm>
          <a:off x="0" y="0"/>
          <a:ext cx="0" cy="0"/>
          <a:chOff x="0" y="0"/>
          <a:chExt cx="0" cy="0"/>
        </a:xfrm>
      </p:grpSpPr>
      <p:sp>
        <p:nvSpPr>
          <p:cNvPr id="167" name="Google Shape;167;p22"/>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168" name="Google Shape;168;p22"/>
          <p:cNvSpPr/>
          <p:nvPr/>
        </p:nvSpPr>
        <p:spPr>
          <a:xfrm>
            <a:off x="4565332" y="3569468"/>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1</a:t>
            </a:r>
            <a:endParaRPr b="1" sz="2400">
              <a:solidFill>
                <a:srgbClr val="FFFFFF"/>
              </a:solidFill>
            </a:endParaRPr>
          </a:p>
        </p:txBody>
      </p:sp>
      <p:sp>
        <p:nvSpPr>
          <p:cNvPr id="169" name="Google Shape;169;p22"/>
          <p:cNvSpPr txBox="1"/>
          <p:nvPr/>
        </p:nvSpPr>
        <p:spPr>
          <a:xfrm>
            <a:off x="5221832" y="3535868"/>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Availability</a:t>
            </a:r>
            <a:endParaRPr sz="3600">
              <a:solidFill>
                <a:srgbClr val="B7B7B7"/>
              </a:solidFill>
            </a:endParaRPr>
          </a:p>
        </p:txBody>
      </p:sp>
      <p:sp>
        <p:nvSpPr>
          <p:cNvPr id="170" name="Google Shape;170;p22"/>
          <p:cNvSpPr/>
          <p:nvPr/>
        </p:nvSpPr>
        <p:spPr>
          <a:xfrm>
            <a:off x="4823239" y="3000811"/>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2</a:t>
            </a:r>
            <a:endParaRPr b="1" sz="2400">
              <a:solidFill>
                <a:srgbClr val="FFFFFF"/>
              </a:solidFill>
            </a:endParaRPr>
          </a:p>
        </p:txBody>
      </p:sp>
      <p:sp>
        <p:nvSpPr>
          <p:cNvPr id="171" name="Google Shape;171;p22"/>
          <p:cNvSpPr txBox="1"/>
          <p:nvPr/>
        </p:nvSpPr>
        <p:spPr>
          <a:xfrm>
            <a:off x="5479739" y="2967211"/>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Collection</a:t>
            </a:r>
            <a:endParaRPr sz="3600">
              <a:solidFill>
                <a:srgbClr val="B7B7B7"/>
              </a:solidFill>
            </a:endParaRPr>
          </a:p>
        </p:txBody>
      </p:sp>
      <p:sp>
        <p:nvSpPr>
          <p:cNvPr id="172" name="Google Shape;172;p22"/>
          <p:cNvSpPr/>
          <p:nvPr/>
        </p:nvSpPr>
        <p:spPr>
          <a:xfrm>
            <a:off x="5081146" y="2432154"/>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3</a:t>
            </a:r>
            <a:endParaRPr b="1" sz="2400">
              <a:solidFill>
                <a:srgbClr val="FFFFFF"/>
              </a:solidFill>
            </a:endParaRPr>
          </a:p>
        </p:txBody>
      </p:sp>
      <p:sp>
        <p:nvSpPr>
          <p:cNvPr id="173" name="Google Shape;173;p22"/>
          <p:cNvSpPr txBox="1"/>
          <p:nvPr/>
        </p:nvSpPr>
        <p:spPr>
          <a:xfrm>
            <a:off x="5737646" y="2398554"/>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Aggregation</a:t>
            </a:r>
            <a:endParaRPr sz="3600">
              <a:solidFill>
                <a:srgbClr val="B7B7B7"/>
              </a:solidFill>
            </a:endParaRPr>
          </a:p>
        </p:txBody>
      </p:sp>
      <p:sp>
        <p:nvSpPr>
          <p:cNvPr id="174" name="Google Shape;174;p22"/>
          <p:cNvSpPr/>
          <p:nvPr/>
        </p:nvSpPr>
        <p:spPr>
          <a:xfrm>
            <a:off x="5339054" y="1863496"/>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4</a:t>
            </a:r>
            <a:endParaRPr b="1" sz="2400">
              <a:solidFill>
                <a:srgbClr val="FFFFFF"/>
              </a:solidFill>
            </a:endParaRPr>
          </a:p>
        </p:txBody>
      </p:sp>
      <p:sp>
        <p:nvSpPr>
          <p:cNvPr id="175" name="Google Shape;175;p22"/>
          <p:cNvSpPr txBox="1"/>
          <p:nvPr/>
        </p:nvSpPr>
        <p:spPr>
          <a:xfrm>
            <a:off x="5995554" y="1829896"/>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Analysis</a:t>
            </a:r>
            <a:endParaRPr sz="3600">
              <a:solidFill>
                <a:srgbClr val="B7B7B7"/>
              </a:solidFill>
            </a:endParaRPr>
          </a:p>
        </p:txBody>
      </p:sp>
      <p:sp>
        <p:nvSpPr>
          <p:cNvPr id="176" name="Google Shape;176;p22"/>
          <p:cNvSpPr/>
          <p:nvPr/>
        </p:nvSpPr>
        <p:spPr>
          <a:xfrm>
            <a:off x="5596961" y="1294839"/>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5</a:t>
            </a:r>
            <a:endParaRPr b="1" sz="2400">
              <a:solidFill>
                <a:srgbClr val="FFFFFF"/>
              </a:solidFill>
            </a:endParaRPr>
          </a:p>
        </p:txBody>
      </p:sp>
      <p:sp>
        <p:nvSpPr>
          <p:cNvPr id="177" name="Google Shape;177;p22"/>
          <p:cNvSpPr txBox="1"/>
          <p:nvPr/>
        </p:nvSpPr>
        <p:spPr>
          <a:xfrm>
            <a:off x="6253461" y="1261239"/>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Learning</a:t>
            </a:r>
            <a:endParaRPr sz="3600">
              <a:solidFill>
                <a:srgbClr val="B7B7B7"/>
              </a:solidFill>
            </a:endParaRPr>
          </a:p>
        </p:txBody>
      </p:sp>
      <p:sp>
        <p:nvSpPr>
          <p:cNvPr id="178" name="Google Shape;178;p22"/>
          <p:cNvSpPr/>
          <p:nvPr/>
        </p:nvSpPr>
        <p:spPr>
          <a:xfrm>
            <a:off x="5854868" y="726182"/>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6</a:t>
            </a:r>
            <a:endParaRPr b="1" sz="2400">
              <a:solidFill>
                <a:srgbClr val="FFFFFF"/>
              </a:solidFill>
            </a:endParaRPr>
          </a:p>
        </p:txBody>
      </p:sp>
      <p:sp>
        <p:nvSpPr>
          <p:cNvPr id="179" name="Google Shape;179;p22"/>
          <p:cNvSpPr txBox="1"/>
          <p:nvPr/>
        </p:nvSpPr>
        <p:spPr>
          <a:xfrm>
            <a:off x="6511368" y="692582"/>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Automation</a:t>
            </a:r>
            <a:endParaRPr sz="3600">
              <a:solidFill>
                <a:srgbClr val="B7B7B7"/>
              </a:solidFill>
            </a:endParaRPr>
          </a:p>
        </p:txBody>
      </p:sp>
      <p:sp>
        <p:nvSpPr>
          <p:cNvPr id="180" name="Google Shape;180;p22"/>
          <p:cNvSpPr/>
          <p:nvPr/>
        </p:nvSpPr>
        <p:spPr>
          <a:xfrm>
            <a:off x="6112775" y="157525"/>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7</a:t>
            </a:r>
            <a:endParaRPr b="1" sz="2400">
              <a:solidFill>
                <a:srgbClr val="FFFFFF"/>
              </a:solidFill>
            </a:endParaRPr>
          </a:p>
        </p:txBody>
      </p:sp>
      <p:sp>
        <p:nvSpPr>
          <p:cNvPr id="181" name="Google Shape;181;p22"/>
          <p:cNvSpPr txBox="1"/>
          <p:nvPr/>
        </p:nvSpPr>
        <p:spPr>
          <a:xfrm>
            <a:off x="6769275" y="1239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Proactivity</a:t>
            </a:r>
            <a:endParaRPr sz="3600">
              <a:solidFill>
                <a:srgbClr val="B7B7B7"/>
              </a:solidFill>
            </a:endParaRPr>
          </a:p>
        </p:txBody>
      </p:sp>
      <p:sp>
        <p:nvSpPr>
          <p:cNvPr id="182" name="Google Shape;182;p22"/>
          <p:cNvSpPr txBox="1"/>
          <p:nvPr/>
        </p:nvSpPr>
        <p:spPr>
          <a:xfrm>
            <a:off x="36900" y="60275"/>
            <a:ext cx="2535600" cy="18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t>The</a:t>
            </a:r>
            <a:endParaRPr sz="3600"/>
          </a:p>
          <a:p>
            <a:pPr indent="0" lvl="0" marL="0" rtl="0" algn="l">
              <a:spcBef>
                <a:spcPts val="0"/>
              </a:spcBef>
              <a:spcAft>
                <a:spcPts val="0"/>
              </a:spcAft>
              <a:buNone/>
            </a:pPr>
            <a:r>
              <a:rPr lang="en-GB" sz="3600"/>
              <a:t>Monitoring</a:t>
            </a:r>
            <a:endParaRPr sz="3600"/>
          </a:p>
          <a:p>
            <a:pPr indent="0" lvl="0" marL="0" rtl="0" algn="l">
              <a:spcBef>
                <a:spcPts val="0"/>
              </a:spcBef>
              <a:spcAft>
                <a:spcPts val="0"/>
              </a:spcAft>
              <a:buNone/>
            </a:pPr>
            <a:r>
              <a:rPr lang="en-GB" sz="3600"/>
              <a:t>Ladder</a:t>
            </a:r>
            <a:endParaRPr sz="3600"/>
          </a:p>
        </p:txBody>
      </p:sp>
      <p:sp>
        <p:nvSpPr>
          <p:cNvPr id="183" name="Google Shape;183;p22"/>
          <p:cNvSpPr/>
          <p:nvPr/>
        </p:nvSpPr>
        <p:spPr>
          <a:xfrm>
            <a:off x="3530325" y="3175275"/>
            <a:ext cx="944550" cy="509125"/>
          </a:xfrm>
          <a:custGeom>
            <a:rect b="b" l="l" r="r" t="t"/>
            <a:pathLst>
              <a:path extrusionOk="0" h="20365" w="37782">
                <a:moveTo>
                  <a:pt x="0" y="0"/>
                </a:moveTo>
                <a:cubicBezTo>
                  <a:pt x="3171" y="1072"/>
                  <a:pt x="12728" y="3037"/>
                  <a:pt x="19025" y="6431"/>
                </a:cubicBezTo>
                <a:cubicBezTo>
                  <a:pt x="25322" y="9825"/>
                  <a:pt x="34656" y="18043"/>
                  <a:pt x="37782" y="20365"/>
                </a:cubicBezTo>
              </a:path>
            </a:pathLst>
          </a:custGeom>
          <a:noFill/>
          <a:ln cap="flat" cmpd="sng" w="76200">
            <a:solidFill>
              <a:srgbClr val="F15D2A"/>
            </a:solidFill>
            <a:prstDash val="solid"/>
            <a:round/>
            <a:headEnd len="med" w="med" type="none"/>
            <a:tailEnd len="med" w="med" type="triangle"/>
          </a:ln>
        </p:spPr>
      </p:sp>
      <p:sp>
        <p:nvSpPr>
          <p:cNvPr id="184" name="Google Shape;184;p22"/>
          <p:cNvSpPr txBox="1"/>
          <p:nvPr/>
        </p:nvSpPr>
        <p:spPr>
          <a:xfrm>
            <a:off x="288050" y="2257500"/>
            <a:ext cx="3436500" cy="18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F15D2A"/>
                </a:solidFill>
                <a:latin typeface="Roboto"/>
                <a:ea typeface="Roboto"/>
                <a:cs typeface="Roboto"/>
                <a:sym typeface="Roboto"/>
              </a:rPr>
              <a:t>You know whether your systems are available. </a:t>
            </a:r>
            <a:endParaRPr b="1" sz="2400">
              <a:solidFill>
                <a:srgbClr val="F15D2A"/>
              </a:solidFill>
              <a:latin typeface="Roboto"/>
              <a:ea typeface="Roboto"/>
              <a:cs typeface="Roboto"/>
              <a:sym typeface="Roboto"/>
            </a:endParaRPr>
          </a:p>
          <a:p>
            <a:pPr indent="0" lvl="0" marL="0" rtl="0" algn="ctr">
              <a:spcBef>
                <a:spcPts val="0"/>
              </a:spcBef>
              <a:spcAft>
                <a:spcPts val="0"/>
              </a:spcAft>
              <a:buNone/>
            </a:pPr>
            <a:r>
              <a:rPr b="1" lang="en-GB" sz="2400">
                <a:solidFill>
                  <a:srgbClr val="F15D2A"/>
                </a:solidFill>
                <a:latin typeface="Roboto"/>
                <a:ea typeface="Roboto"/>
                <a:cs typeface="Roboto"/>
                <a:sym typeface="Roboto"/>
              </a:rPr>
              <a:t>You may have alerts</a:t>
            </a:r>
            <a:endParaRPr b="1" sz="2400">
              <a:solidFill>
                <a:srgbClr val="F15D2A"/>
              </a:solidFill>
              <a:latin typeface="Roboto"/>
              <a:ea typeface="Roboto"/>
              <a:cs typeface="Roboto"/>
              <a:sym typeface="Roboto"/>
            </a:endParaRPr>
          </a:p>
        </p:txBody>
      </p:sp>
      <p:sp>
        <p:nvSpPr>
          <p:cNvPr id="185" name="Google Shape;185;p22"/>
          <p:cNvSpPr/>
          <p:nvPr/>
        </p:nvSpPr>
        <p:spPr>
          <a:xfrm>
            <a:off x="4307425" y="4138125"/>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0</a:t>
            </a:r>
            <a:endParaRPr b="1" sz="2400">
              <a:solidFill>
                <a:srgbClr val="FFFFFF"/>
              </a:solidFill>
            </a:endParaRPr>
          </a:p>
        </p:txBody>
      </p:sp>
      <p:sp>
        <p:nvSpPr>
          <p:cNvPr id="186" name="Google Shape;186;p22"/>
          <p:cNvSpPr txBox="1"/>
          <p:nvPr/>
        </p:nvSpPr>
        <p:spPr>
          <a:xfrm>
            <a:off x="4963925" y="41045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Ignorance</a:t>
            </a:r>
            <a:endParaRPr sz="3600">
              <a:solidFill>
                <a:srgbClr val="B7B7B7"/>
              </a:solidFill>
            </a:endParaRPr>
          </a:p>
        </p:txBody>
      </p:sp>
      <p:grpSp>
        <p:nvGrpSpPr>
          <p:cNvPr id="187" name="Google Shape;187;p22"/>
          <p:cNvGrpSpPr/>
          <p:nvPr/>
        </p:nvGrpSpPr>
        <p:grpSpPr>
          <a:xfrm>
            <a:off x="4565332" y="3535868"/>
            <a:ext cx="5767900" cy="556200"/>
            <a:chOff x="2244125" y="3301050"/>
            <a:chExt cx="5767900" cy="556200"/>
          </a:xfrm>
        </p:grpSpPr>
        <p:sp>
          <p:nvSpPr>
            <p:cNvPr id="188" name="Google Shape;188;p22"/>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1</a:t>
              </a:r>
              <a:endParaRPr b="1" sz="2400">
                <a:solidFill>
                  <a:srgbClr val="FFFFFF"/>
                </a:solidFill>
              </a:endParaRPr>
            </a:p>
          </p:txBody>
        </p:sp>
        <p:sp>
          <p:nvSpPr>
            <p:cNvPr id="189" name="Google Shape;189;p22"/>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Availability</a:t>
              </a:r>
              <a:endParaRPr sz="3600"/>
            </a:p>
          </p:txBody>
        </p:sp>
      </p:grpSp>
      <p:grpSp>
        <p:nvGrpSpPr>
          <p:cNvPr id="190" name="Google Shape;190;p22"/>
          <p:cNvGrpSpPr/>
          <p:nvPr/>
        </p:nvGrpSpPr>
        <p:grpSpPr>
          <a:xfrm>
            <a:off x="4307425" y="4104525"/>
            <a:ext cx="5767900" cy="556200"/>
            <a:chOff x="2244125" y="3965925"/>
            <a:chExt cx="5767900" cy="556200"/>
          </a:xfrm>
        </p:grpSpPr>
        <p:sp>
          <p:nvSpPr>
            <p:cNvPr id="191" name="Google Shape;191;p22"/>
            <p:cNvSpPr/>
            <p:nvPr/>
          </p:nvSpPr>
          <p:spPr>
            <a:xfrm>
              <a:off x="2244125" y="3999525"/>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0</a:t>
              </a:r>
              <a:endParaRPr b="1" sz="2400">
                <a:solidFill>
                  <a:srgbClr val="FFFFFF"/>
                </a:solidFill>
              </a:endParaRPr>
            </a:p>
          </p:txBody>
        </p:sp>
        <p:sp>
          <p:nvSpPr>
            <p:cNvPr id="192" name="Google Shape;192;p22"/>
            <p:cNvSpPr txBox="1"/>
            <p:nvPr/>
          </p:nvSpPr>
          <p:spPr>
            <a:xfrm>
              <a:off x="2900625" y="39659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Ignorance</a:t>
              </a:r>
              <a:endParaRPr sz="3600"/>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96" name="Shape 196"/>
        <p:cNvGrpSpPr/>
        <p:nvPr/>
      </p:nvGrpSpPr>
      <p:grpSpPr>
        <a:xfrm>
          <a:off x="0" y="0"/>
          <a:ext cx="0" cy="0"/>
          <a:chOff x="0" y="0"/>
          <a:chExt cx="0" cy="0"/>
        </a:xfrm>
      </p:grpSpPr>
      <p:sp>
        <p:nvSpPr>
          <p:cNvPr id="197" name="Google Shape;197;p23"/>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198" name="Google Shape;198;p23"/>
          <p:cNvSpPr/>
          <p:nvPr/>
        </p:nvSpPr>
        <p:spPr>
          <a:xfrm>
            <a:off x="4565332" y="3569468"/>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1</a:t>
            </a:r>
            <a:endParaRPr b="1" sz="2400">
              <a:solidFill>
                <a:srgbClr val="FFFFFF"/>
              </a:solidFill>
            </a:endParaRPr>
          </a:p>
        </p:txBody>
      </p:sp>
      <p:sp>
        <p:nvSpPr>
          <p:cNvPr id="199" name="Google Shape;199;p23"/>
          <p:cNvSpPr txBox="1"/>
          <p:nvPr/>
        </p:nvSpPr>
        <p:spPr>
          <a:xfrm>
            <a:off x="5221832" y="3535868"/>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Availability</a:t>
            </a:r>
            <a:endParaRPr sz="3600">
              <a:solidFill>
                <a:srgbClr val="B7B7B7"/>
              </a:solidFill>
            </a:endParaRPr>
          </a:p>
        </p:txBody>
      </p:sp>
      <p:sp>
        <p:nvSpPr>
          <p:cNvPr id="200" name="Google Shape;200;p23"/>
          <p:cNvSpPr/>
          <p:nvPr/>
        </p:nvSpPr>
        <p:spPr>
          <a:xfrm>
            <a:off x="4823239" y="3000811"/>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2</a:t>
            </a:r>
            <a:endParaRPr b="1" sz="2400">
              <a:solidFill>
                <a:srgbClr val="FFFFFF"/>
              </a:solidFill>
            </a:endParaRPr>
          </a:p>
        </p:txBody>
      </p:sp>
      <p:sp>
        <p:nvSpPr>
          <p:cNvPr id="201" name="Google Shape;201;p23"/>
          <p:cNvSpPr txBox="1"/>
          <p:nvPr/>
        </p:nvSpPr>
        <p:spPr>
          <a:xfrm>
            <a:off x="5479739" y="2967211"/>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Collection</a:t>
            </a:r>
            <a:endParaRPr sz="3600">
              <a:solidFill>
                <a:srgbClr val="B7B7B7"/>
              </a:solidFill>
            </a:endParaRPr>
          </a:p>
        </p:txBody>
      </p:sp>
      <p:sp>
        <p:nvSpPr>
          <p:cNvPr id="202" name="Google Shape;202;p23"/>
          <p:cNvSpPr/>
          <p:nvPr/>
        </p:nvSpPr>
        <p:spPr>
          <a:xfrm>
            <a:off x="5081146" y="2432154"/>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3</a:t>
            </a:r>
            <a:endParaRPr b="1" sz="2400">
              <a:solidFill>
                <a:srgbClr val="FFFFFF"/>
              </a:solidFill>
            </a:endParaRPr>
          </a:p>
        </p:txBody>
      </p:sp>
      <p:sp>
        <p:nvSpPr>
          <p:cNvPr id="203" name="Google Shape;203;p23"/>
          <p:cNvSpPr txBox="1"/>
          <p:nvPr/>
        </p:nvSpPr>
        <p:spPr>
          <a:xfrm>
            <a:off x="5737646" y="2398554"/>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Aggregation</a:t>
            </a:r>
            <a:endParaRPr sz="3600">
              <a:solidFill>
                <a:srgbClr val="B7B7B7"/>
              </a:solidFill>
            </a:endParaRPr>
          </a:p>
        </p:txBody>
      </p:sp>
      <p:sp>
        <p:nvSpPr>
          <p:cNvPr id="204" name="Google Shape;204;p23"/>
          <p:cNvSpPr/>
          <p:nvPr/>
        </p:nvSpPr>
        <p:spPr>
          <a:xfrm>
            <a:off x="5339054" y="1863496"/>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4</a:t>
            </a:r>
            <a:endParaRPr b="1" sz="2400">
              <a:solidFill>
                <a:srgbClr val="FFFFFF"/>
              </a:solidFill>
            </a:endParaRPr>
          </a:p>
        </p:txBody>
      </p:sp>
      <p:sp>
        <p:nvSpPr>
          <p:cNvPr id="205" name="Google Shape;205;p23"/>
          <p:cNvSpPr txBox="1"/>
          <p:nvPr/>
        </p:nvSpPr>
        <p:spPr>
          <a:xfrm>
            <a:off x="5995554" y="1829896"/>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Analysis</a:t>
            </a:r>
            <a:endParaRPr sz="3600">
              <a:solidFill>
                <a:srgbClr val="B7B7B7"/>
              </a:solidFill>
            </a:endParaRPr>
          </a:p>
        </p:txBody>
      </p:sp>
      <p:sp>
        <p:nvSpPr>
          <p:cNvPr id="206" name="Google Shape;206;p23"/>
          <p:cNvSpPr/>
          <p:nvPr/>
        </p:nvSpPr>
        <p:spPr>
          <a:xfrm>
            <a:off x="5596961" y="1294839"/>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5</a:t>
            </a:r>
            <a:endParaRPr b="1" sz="2400">
              <a:solidFill>
                <a:srgbClr val="FFFFFF"/>
              </a:solidFill>
            </a:endParaRPr>
          </a:p>
        </p:txBody>
      </p:sp>
      <p:sp>
        <p:nvSpPr>
          <p:cNvPr id="207" name="Google Shape;207;p23"/>
          <p:cNvSpPr txBox="1"/>
          <p:nvPr/>
        </p:nvSpPr>
        <p:spPr>
          <a:xfrm>
            <a:off x="6253461" y="1261239"/>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Learning</a:t>
            </a:r>
            <a:endParaRPr sz="3600">
              <a:solidFill>
                <a:srgbClr val="B7B7B7"/>
              </a:solidFill>
            </a:endParaRPr>
          </a:p>
        </p:txBody>
      </p:sp>
      <p:sp>
        <p:nvSpPr>
          <p:cNvPr id="208" name="Google Shape;208;p23"/>
          <p:cNvSpPr/>
          <p:nvPr/>
        </p:nvSpPr>
        <p:spPr>
          <a:xfrm>
            <a:off x="5854868" y="726182"/>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6</a:t>
            </a:r>
            <a:endParaRPr b="1" sz="2400">
              <a:solidFill>
                <a:srgbClr val="FFFFFF"/>
              </a:solidFill>
            </a:endParaRPr>
          </a:p>
        </p:txBody>
      </p:sp>
      <p:sp>
        <p:nvSpPr>
          <p:cNvPr id="209" name="Google Shape;209;p23"/>
          <p:cNvSpPr txBox="1"/>
          <p:nvPr/>
        </p:nvSpPr>
        <p:spPr>
          <a:xfrm>
            <a:off x="6511368" y="692582"/>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Automation</a:t>
            </a:r>
            <a:endParaRPr sz="3600">
              <a:solidFill>
                <a:srgbClr val="B7B7B7"/>
              </a:solidFill>
            </a:endParaRPr>
          </a:p>
        </p:txBody>
      </p:sp>
      <p:sp>
        <p:nvSpPr>
          <p:cNvPr id="210" name="Google Shape;210;p23"/>
          <p:cNvSpPr/>
          <p:nvPr/>
        </p:nvSpPr>
        <p:spPr>
          <a:xfrm>
            <a:off x="6112775" y="157525"/>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7</a:t>
            </a:r>
            <a:endParaRPr b="1" sz="2400">
              <a:solidFill>
                <a:srgbClr val="FFFFFF"/>
              </a:solidFill>
            </a:endParaRPr>
          </a:p>
        </p:txBody>
      </p:sp>
      <p:sp>
        <p:nvSpPr>
          <p:cNvPr id="211" name="Google Shape;211;p23"/>
          <p:cNvSpPr txBox="1"/>
          <p:nvPr/>
        </p:nvSpPr>
        <p:spPr>
          <a:xfrm>
            <a:off x="6769275" y="1239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Proactivity</a:t>
            </a:r>
            <a:endParaRPr sz="3600">
              <a:solidFill>
                <a:srgbClr val="B7B7B7"/>
              </a:solidFill>
            </a:endParaRPr>
          </a:p>
        </p:txBody>
      </p:sp>
      <p:sp>
        <p:nvSpPr>
          <p:cNvPr id="212" name="Google Shape;212;p23"/>
          <p:cNvSpPr txBox="1"/>
          <p:nvPr/>
        </p:nvSpPr>
        <p:spPr>
          <a:xfrm>
            <a:off x="36900" y="60275"/>
            <a:ext cx="2535600" cy="18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t>The</a:t>
            </a:r>
            <a:endParaRPr sz="3600"/>
          </a:p>
          <a:p>
            <a:pPr indent="0" lvl="0" marL="0" rtl="0" algn="l">
              <a:spcBef>
                <a:spcPts val="0"/>
              </a:spcBef>
              <a:spcAft>
                <a:spcPts val="0"/>
              </a:spcAft>
              <a:buNone/>
            </a:pPr>
            <a:r>
              <a:rPr lang="en-GB" sz="3600"/>
              <a:t>Monitoring</a:t>
            </a:r>
            <a:endParaRPr sz="3600"/>
          </a:p>
          <a:p>
            <a:pPr indent="0" lvl="0" marL="0" rtl="0" algn="l">
              <a:spcBef>
                <a:spcPts val="0"/>
              </a:spcBef>
              <a:spcAft>
                <a:spcPts val="0"/>
              </a:spcAft>
              <a:buNone/>
            </a:pPr>
            <a:r>
              <a:rPr lang="en-GB" sz="3600"/>
              <a:t>Ladder</a:t>
            </a:r>
            <a:endParaRPr sz="3600"/>
          </a:p>
        </p:txBody>
      </p:sp>
      <p:sp>
        <p:nvSpPr>
          <p:cNvPr id="213" name="Google Shape;213;p23"/>
          <p:cNvSpPr/>
          <p:nvPr/>
        </p:nvSpPr>
        <p:spPr>
          <a:xfrm>
            <a:off x="3409750" y="2672850"/>
            <a:ext cx="1386675" cy="428725"/>
          </a:xfrm>
          <a:custGeom>
            <a:rect b="b" l="l" r="r" t="t"/>
            <a:pathLst>
              <a:path extrusionOk="0" h="17149" w="55467">
                <a:moveTo>
                  <a:pt x="0" y="0"/>
                </a:moveTo>
                <a:cubicBezTo>
                  <a:pt x="4243" y="491"/>
                  <a:pt x="16211" y="90"/>
                  <a:pt x="25455" y="2948"/>
                </a:cubicBezTo>
                <a:cubicBezTo>
                  <a:pt x="34700" y="5806"/>
                  <a:pt x="50465" y="14782"/>
                  <a:pt x="55467" y="17149"/>
                </a:cubicBezTo>
              </a:path>
            </a:pathLst>
          </a:custGeom>
          <a:noFill/>
          <a:ln cap="flat" cmpd="sng" w="76200">
            <a:solidFill>
              <a:srgbClr val="F15D2A"/>
            </a:solidFill>
            <a:prstDash val="solid"/>
            <a:round/>
            <a:headEnd len="med" w="med" type="none"/>
            <a:tailEnd len="med" w="med" type="triangle"/>
          </a:ln>
        </p:spPr>
      </p:sp>
      <p:sp>
        <p:nvSpPr>
          <p:cNvPr id="214" name="Google Shape;214;p23"/>
          <p:cNvSpPr txBox="1"/>
          <p:nvPr/>
        </p:nvSpPr>
        <p:spPr>
          <a:xfrm>
            <a:off x="288050" y="2257500"/>
            <a:ext cx="3436500" cy="18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F15D2A"/>
                </a:solidFill>
                <a:latin typeface="Roboto"/>
                <a:ea typeface="Roboto"/>
                <a:cs typeface="Roboto"/>
                <a:sym typeface="Roboto"/>
              </a:rPr>
              <a:t>You collect logs.</a:t>
            </a:r>
            <a:endParaRPr b="1" sz="2400">
              <a:solidFill>
                <a:srgbClr val="F15D2A"/>
              </a:solidFill>
              <a:latin typeface="Roboto"/>
              <a:ea typeface="Roboto"/>
              <a:cs typeface="Roboto"/>
              <a:sym typeface="Roboto"/>
            </a:endParaRPr>
          </a:p>
          <a:p>
            <a:pPr indent="0" lvl="0" marL="0" rtl="0" algn="ctr">
              <a:spcBef>
                <a:spcPts val="0"/>
              </a:spcBef>
              <a:spcAft>
                <a:spcPts val="0"/>
              </a:spcAft>
              <a:buNone/>
            </a:pPr>
            <a:r>
              <a:rPr b="1" lang="en-GB" sz="2400">
                <a:solidFill>
                  <a:srgbClr val="F15D2A"/>
                </a:solidFill>
                <a:latin typeface="Roboto"/>
                <a:ea typeface="Roboto"/>
                <a:cs typeface="Roboto"/>
                <a:sym typeface="Roboto"/>
              </a:rPr>
              <a:t>Forensics is possible.</a:t>
            </a:r>
            <a:endParaRPr b="1" sz="2400">
              <a:solidFill>
                <a:srgbClr val="F15D2A"/>
              </a:solidFill>
              <a:latin typeface="Roboto"/>
              <a:ea typeface="Roboto"/>
              <a:cs typeface="Roboto"/>
              <a:sym typeface="Roboto"/>
            </a:endParaRPr>
          </a:p>
        </p:txBody>
      </p:sp>
      <p:sp>
        <p:nvSpPr>
          <p:cNvPr id="215" name="Google Shape;215;p23"/>
          <p:cNvSpPr/>
          <p:nvPr/>
        </p:nvSpPr>
        <p:spPr>
          <a:xfrm>
            <a:off x="4307425" y="4138125"/>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0</a:t>
            </a:r>
            <a:endParaRPr b="1" sz="2400">
              <a:solidFill>
                <a:srgbClr val="FFFFFF"/>
              </a:solidFill>
            </a:endParaRPr>
          </a:p>
        </p:txBody>
      </p:sp>
      <p:sp>
        <p:nvSpPr>
          <p:cNvPr id="216" name="Google Shape;216;p23"/>
          <p:cNvSpPr txBox="1"/>
          <p:nvPr/>
        </p:nvSpPr>
        <p:spPr>
          <a:xfrm>
            <a:off x="4963925" y="41045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Ignorance</a:t>
            </a:r>
            <a:endParaRPr sz="3600">
              <a:solidFill>
                <a:srgbClr val="B7B7B7"/>
              </a:solidFill>
            </a:endParaRPr>
          </a:p>
        </p:txBody>
      </p:sp>
      <p:grpSp>
        <p:nvGrpSpPr>
          <p:cNvPr id="217" name="Google Shape;217;p23"/>
          <p:cNvGrpSpPr/>
          <p:nvPr/>
        </p:nvGrpSpPr>
        <p:grpSpPr>
          <a:xfrm>
            <a:off x="4823239" y="2967211"/>
            <a:ext cx="5767900" cy="556200"/>
            <a:chOff x="2244125" y="3301050"/>
            <a:chExt cx="5767900" cy="556200"/>
          </a:xfrm>
        </p:grpSpPr>
        <p:sp>
          <p:nvSpPr>
            <p:cNvPr id="218" name="Google Shape;218;p23"/>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2</a:t>
              </a:r>
              <a:endParaRPr b="1" sz="2400">
                <a:solidFill>
                  <a:srgbClr val="FFFFFF"/>
                </a:solidFill>
              </a:endParaRPr>
            </a:p>
          </p:txBody>
        </p:sp>
        <p:sp>
          <p:nvSpPr>
            <p:cNvPr id="219" name="Google Shape;219;p23"/>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Collection</a:t>
              </a:r>
              <a:endParaRPr sz="3600"/>
            </a:p>
          </p:txBody>
        </p:sp>
      </p:grpSp>
      <p:grpSp>
        <p:nvGrpSpPr>
          <p:cNvPr id="220" name="Google Shape;220;p23"/>
          <p:cNvGrpSpPr/>
          <p:nvPr/>
        </p:nvGrpSpPr>
        <p:grpSpPr>
          <a:xfrm>
            <a:off x="4565332" y="3535868"/>
            <a:ext cx="5767900" cy="556200"/>
            <a:chOff x="2244125" y="3301050"/>
            <a:chExt cx="5767900" cy="556200"/>
          </a:xfrm>
        </p:grpSpPr>
        <p:sp>
          <p:nvSpPr>
            <p:cNvPr id="221" name="Google Shape;221;p23"/>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1</a:t>
              </a:r>
              <a:endParaRPr b="1" sz="2400">
                <a:solidFill>
                  <a:srgbClr val="FFFFFF"/>
                </a:solidFill>
              </a:endParaRPr>
            </a:p>
          </p:txBody>
        </p:sp>
        <p:sp>
          <p:nvSpPr>
            <p:cNvPr id="222" name="Google Shape;222;p23"/>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Availability</a:t>
              </a:r>
              <a:endParaRPr sz="3600"/>
            </a:p>
          </p:txBody>
        </p:sp>
      </p:grpSp>
      <p:grpSp>
        <p:nvGrpSpPr>
          <p:cNvPr id="223" name="Google Shape;223;p23"/>
          <p:cNvGrpSpPr/>
          <p:nvPr/>
        </p:nvGrpSpPr>
        <p:grpSpPr>
          <a:xfrm>
            <a:off x="4307425" y="4104525"/>
            <a:ext cx="5767900" cy="556200"/>
            <a:chOff x="2244125" y="3965925"/>
            <a:chExt cx="5767900" cy="556200"/>
          </a:xfrm>
        </p:grpSpPr>
        <p:sp>
          <p:nvSpPr>
            <p:cNvPr id="224" name="Google Shape;224;p23"/>
            <p:cNvSpPr/>
            <p:nvPr/>
          </p:nvSpPr>
          <p:spPr>
            <a:xfrm>
              <a:off x="2244125" y="3999525"/>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0</a:t>
              </a:r>
              <a:endParaRPr b="1" sz="2400">
                <a:solidFill>
                  <a:srgbClr val="FFFFFF"/>
                </a:solidFill>
              </a:endParaRPr>
            </a:p>
          </p:txBody>
        </p:sp>
        <p:sp>
          <p:nvSpPr>
            <p:cNvPr id="225" name="Google Shape;225;p23"/>
            <p:cNvSpPr txBox="1"/>
            <p:nvPr/>
          </p:nvSpPr>
          <p:spPr>
            <a:xfrm>
              <a:off x="2900625" y="39659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Ignorance</a:t>
              </a:r>
              <a:endParaRPr sz="3600"/>
            </a:p>
          </p:txBody>
        </p:sp>
      </p:grpSp>
      <p:sp>
        <p:nvSpPr>
          <p:cNvPr id="226" name="Google Shape;226;p23"/>
          <p:cNvSpPr txBox="1"/>
          <p:nvPr/>
        </p:nvSpPr>
        <p:spPr>
          <a:xfrm>
            <a:off x="3748113" y="3535875"/>
            <a:ext cx="8172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Alerts</a:t>
            </a:r>
            <a:endParaRPr sz="1800" u="sng">
              <a:solidFill>
                <a:srgbClr val="F15D2A"/>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30" name="Shape 230"/>
        <p:cNvGrpSpPr/>
        <p:nvPr/>
      </p:nvGrpSpPr>
      <p:grpSpPr>
        <a:xfrm>
          <a:off x="0" y="0"/>
          <a:ext cx="0" cy="0"/>
          <a:chOff x="0" y="0"/>
          <a:chExt cx="0" cy="0"/>
        </a:xfrm>
      </p:grpSpPr>
      <p:sp>
        <p:nvSpPr>
          <p:cNvPr id="231" name="Google Shape;231;p24"/>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232" name="Google Shape;232;p24"/>
          <p:cNvSpPr/>
          <p:nvPr/>
        </p:nvSpPr>
        <p:spPr>
          <a:xfrm>
            <a:off x="4565332" y="3569468"/>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1</a:t>
            </a:r>
            <a:endParaRPr b="1" sz="2400">
              <a:solidFill>
                <a:srgbClr val="FFFFFF"/>
              </a:solidFill>
            </a:endParaRPr>
          </a:p>
        </p:txBody>
      </p:sp>
      <p:sp>
        <p:nvSpPr>
          <p:cNvPr id="233" name="Google Shape;233;p24"/>
          <p:cNvSpPr txBox="1"/>
          <p:nvPr/>
        </p:nvSpPr>
        <p:spPr>
          <a:xfrm>
            <a:off x="5221832" y="3535868"/>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Availability</a:t>
            </a:r>
            <a:endParaRPr sz="3600">
              <a:solidFill>
                <a:srgbClr val="B7B7B7"/>
              </a:solidFill>
            </a:endParaRPr>
          </a:p>
        </p:txBody>
      </p:sp>
      <p:sp>
        <p:nvSpPr>
          <p:cNvPr id="234" name="Google Shape;234;p24"/>
          <p:cNvSpPr/>
          <p:nvPr/>
        </p:nvSpPr>
        <p:spPr>
          <a:xfrm>
            <a:off x="4823239" y="3000811"/>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2</a:t>
            </a:r>
            <a:endParaRPr b="1" sz="2400">
              <a:solidFill>
                <a:srgbClr val="FFFFFF"/>
              </a:solidFill>
            </a:endParaRPr>
          </a:p>
        </p:txBody>
      </p:sp>
      <p:sp>
        <p:nvSpPr>
          <p:cNvPr id="235" name="Google Shape;235;p24"/>
          <p:cNvSpPr txBox="1"/>
          <p:nvPr/>
        </p:nvSpPr>
        <p:spPr>
          <a:xfrm>
            <a:off x="5479739" y="2967211"/>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Collection</a:t>
            </a:r>
            <a:endParaRPr sz="3600">
              <a:solidFill>
                <a:srgbClr val="B7B7B7"/>
              </a:solidFill>
            </a:endParaRPr>
          </a:p>
        </p:txBody>
      </p:sp>
      <p:sp>
        <p:nvSpPr>
          <p:cNvPr id="236" name="Google Shape;236;p24"/>
          <p:cNvSpPr/>
          <p:nvPr/>
        </p:nvSpPr>
        <p:spPr>
          <a:xfrm>
            <a:off x="5081146" y="2432154"/>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3</a:t>
            </a:r>
            <a:endParaRPr b="1" sz="2400">
              <a:solidFill>
                <a:srgbClr val="FFFFFF"/>
              </a:solidFill>
            </a:endParaRPr>
          </a:p>
        </p:txBody>
      </p:sp>
      <p:sp>
        <p:nvSpPr>
          <p:cNvPr id="237" name="Google Shape;237;p24"/>
          <p:cNvSpPr txBox="1"/>
          <p:nvPr/>
        </p:nvSpPr>
        <p:spPr>
          <a:xfrm>
            <a:off x="5737646" y="2398554"/>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Aggregation</a:t>
            </a:r>
            <a:endParaRPr sz="3600">
              <a:solidFill>
                <a:srgbClr val="B7B7B7"/>
              </a:solidFill>
            </a:endParaRPr>
          </a:p>
        </p:txBody>
      </p:sp>
      <p:sp>
        <p:nvSpPr>
          <p:cNvPr id="238" name="Google Shape;238;p24"/>
          <p:cNvSpPr/>
          <p:nvPr/>
        </p:nvSpPr>
        <p:spPr>
          <a:xfrm>
            <a:off x="5339054" y="1863496"/>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4</a:t>
            </a:r>
            <a:endParaRPr b="1" sz="2400">
              <a:solidFill>
                <a:srgbClr val="FFFFFF"/>
              </a:solidFill>
            </a:endParaRPr>
          </a:p>
        </p:txBody>
      </p:sp>
      <p:sp>
        <p:nvSpPr>
          <p:cNvPr id="239" name="Google Shape;239;p24"/>
          <p:cNvSpPr txBox="1"/>
          <p:nvPr/>
        </p:nvSpPr>
        <p:spPr>
          <a:xfrm>
            <a:off x="5995554" y="1829896"/>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Analysis</a:t>
            </a:r>
            <a:endParaRPr sz="3600">
              <a:solidFill>
                <a:srgbClr val="B7B7B7"/>
              </a:solidFill>
            </a:endParaRPr>
          </a:p>
        </p:txBody>
      </p:sp>
      <p:sp>
        <p:nvSpPr>
          <p:cNvPr id="240" name="Google Shape;240;p24"/>
          <p:cNvSpPr/>
          <p:nvPr/>
        </p:nvSpPr>
        <p:spPr>
          <a:xfrm>
            <a:off x="5596961" y="1294839"/>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5</a:t>
            </a:r>
            <a:endParaRPr b="1" sz="2400">
              <a:solidFill>
                <a:srgbClr val="FFFFFF"/>
              </a:solidFill>
            </a:endParaRPr>
          </a:p>
        </p:txBody>
      </p:sp>
      <p:sp>
        <p:nvSpPr>
          <p:cNvPr id="241" name="Google Shape;241;p24"/>
          <p:cNvSpPr txBox="1"/>
          <p:nvPr/>
        </p:nvSpPr>
        <p:spPr>
          <a:xfrm>
            <a:off x="6253461" y="1261239"/>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Learning</a:t>
            </a:r>
            <a:endParaRPr sz="3600">
              <a:solidFill>
                <a:srgbClr val="B7B7B7"/>
              </a:solidFill>
            </a:endParaRPr>
          </a:p>
        </p:txBody>
      </p:sp>
      <p:sp>
        <p:nvSpPr>
          <p:cNvPr id="242" name="Google Shape;242;p24"/>
          <p:cNvSpPr/>
          <p:nvPr/>
        </p:nvSpPr>
        <p:spPr>
          <a:xfrm>
            <a:off x="5854868" y="726182"/>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6</a:t>
            </a:r>
            <a:endParaRPr b="1" sz="2400">
              <a:solidFill>
                <a:srgbClr val="FFFFFF"/>
              </a:solidFill>
            </a:endParaRPr>
          </a:p>
        </p:txBody>
      </p:sp>
      <p:sp>
        <p:nvSpPr>
          <p:cNvPr id="243" name="Google Shape;243;p24"/>
          <p:cNvSpPr txBox="1"/>
          <p:nvPr/>
        </p:nvSpPr>
        <p:spPr>
          <a:xfrm>
            <a:off x="6511368" y="692582"/>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Automation</a:t>
            </a:r>
            <a:endParaRPr sz="3600">
              <a:solidFill>
                <a:srgbClr val="B7B7B7"/>
              </a:solidFill>
            </a:endParaRPr>
          </a:p>
        </p:txBody>
      </p:sp>
      <p:sp>
        <p:nvSpPr>
          <p:cNvPr id="244" name="Google Shape;244;p24"/>
          <p:cNvSpPr/>
          <p:nvPr/>
        </p:nvSpPr>
        <p:spPr>
          <a:xfrm>
            <a:off x="6112775" y="157525"/>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7</a:t>
            </a:r>
            <a:endParaRPr b="1" sz="2400">
              <a:solidFill>
                <a:srgbClr val="FFFFFF"/>
              </a:solidFill>
            </a:endParaRPr>
          </a:p>
        </p:txBody>
      </p:sp>
      <p:sp>
        <p:nvSpPr>
          <p:cNvPr id="245" name="Google Shape;245;p24"/>
          <p:cNvSpPr txBox="1"/>
          <p:nvPr/>
        </p:nvSpPr>
        <p:spPr>
          <a:xfrm>
            <a:off x="6769275" y="1239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Proactivity</a:t>
            </a:r>
            <a:endParaRPr sz="3600">
              <a:solidFill>
                <a:srgbClr val="B7B7B7"/>
              </a:solidFill>
            </a:endParaRPr>
          </a:p>
        </p:txBody>
      </p:sp>
      <p:sp>
        <p:nvSpPr>
          <p:cNvPr id="246" name="Google Shape;246;p24"/>
          <p:cNvSpPr txBox="1"/>
          <p:nvPr/>
        </p:nvSpPr>
        <p:spPr>
          <a:xfrm>
            <a:off x="36900" y="60275"/>
            <a:ext cx="2535600" cy="18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t>The</a:t>
            </a:r>
            <a:endParaRPr sz="3600"/>
          </a:p>
          <a:p>
            <a:pPr indent="0" lvl="0" marL="0" rtl="0" algn="l">
              <a:spcBef>
                <a:spcPts val="0"/>
              </a:spcBef>
              <a:spcAft>
                <a:spcPts val="0"/>
              </a:spcAft>
              <a:buNone/>
            </a:pPr>
            <a:r>
              <a:rPr lang="en-GB" sz="3600"/>
              <a:t>Monitoring</a:t>
            </a:r>
            <a:endParaRPr sz="3600"/>
          </a:p>
          <a:p>
            <a:pPr indent="0" lvl="0" marL="0" rtl="0" algn="l">
              <a:spcBef>
                <a:spcPts val="0"/>
              </a:spcBef>
              <a:spcAft>
                <a:spcPts val="0"/>
              </a:spcAft>
              <a:buNone/>
            </a:pPr>
            <a:r>
              <a:rPr lang="en-GB" sz="3600"/>
              <a:t>Ladder</a:t>
            </a:r>
            <a:endParaRPr sz="3600"/>
          </a:p>
        </p:txBody>
      </p:sp>
      <p:sp>
        <p:nvSpPr>
          <p:cNvPr id="247" name="Google Shape;247;p24"/>
          <p:cNvSpPr/>
          <p:nvPr/>
        </p:nvSpPr>
        <p:spPr>
          <a:xfrm>
            <a:off x="3778175" y="2418656"/>
            <a:ext cx="1225900" cy="214025"/>
          </a:xfrm>
          <a:custGeom>
            <a:rect b="b" l="l" r="r" t="t"/>
            <a:pathLst>
              <a:path extrusionOk="0" h="8561" w="49036">
                <a:moveTo>
                  <a:pt x="0" y="790"/>
                </a:moveTo>
                <a:cubicBezTo>
                  <a:pt x="3126" y="745"/>
                  <a:pt x="10584" y="-773"/>
                  <a:pt x="18757" y="522"/>
                </a:cubicBezTo>
                <a:cubicBezTo>
                  <a:pt x="26930" y="1817"/>
                  <a:pt x="43990" y="7221"/>
                  <a:pt x="49036" y="8561"/>
                </a:cubicBezTo>
              </a:path>
            </a:pathLst>
          </a:custGeom>
          <a:noFill/>
          <a:ln cap="flat" cmpd="sng" w="76200">
            <a:solidFill>
              <a:srgbClr val="F15D2A"/>
            </a:solidFill>
            <a:prstDash val="solid"/>
            <a:round/>
            <a:headEnd len="med" w="med" type="none"/>
            <a:tailEnd len="med" w="med" type="triangle"/>
          </a:ln>
        </p:spPr>
      </p:sp>
      <p:sp>
        <p:nvSpPr>
          <p:cNvPr id="248" name="Google Shape;248;p24"/>
          <p:cNvSpPr txBox="1"/>
          <p:nvPr/>
        </p:nvSpPr>
        <p:spPr>
          <a:xfrm>
            <a:off x="154075" y="1817450"/>
            <a:ext cx="3825000" cy="18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F15D2A"/>
                </a:solidFill>
                <a:latin typeface="Roboto"/>
                <a:ea typeface="Roboto"/>
                <a:cs typeface="Roboto"/>
                <a:sym typeface="Roboto"/>
              </a:rPr>
              <a:t>You aggregate and persist data in a central place.</a:t>
            </a:r>
            <a:endParaRPr b="1" sz="2400">
              <a:solidFill>
                <a:srgbClr val="F15D2A"/>
              </a:solidFill>
              <a:latin typeface="Roboto"/>
              <a:ea typeface="Roboto"/>
              <a:cs typeface="Roboto"/>
              <a:sym typeface="Roboto"/>
            </a:endParaRPr>
          </a:p>
          <a:p>
            <a:pPr indent="0" lvl="0" marL="0" rtl="0" algn="ctr">
              <a:spcBef>
                <a:spcPts val="0"/>
              </a:spcBef>
              <a:spcAft>
                <a:spcPts val="0"/>
              </a:spcAft>
              <a:buNone/>
            </a:pPr>
            <a:r>
              <a:rPr b="1" lang="en-GB" sz="2400">
                <a:solidFill>
                  <a:srgbClr val="F15D2A"/>
                </a:solidFill>
                <a:latin typeface="Roboto"/>
                <a:ea typeface="Roboto"/>
                <a:cs typeface="Roboto"/>
                <a:sym typeface="Roboto"/>
              </a:rPr>
              <a:t>Correlation is possible.</a:t>
            </a:r>
            <a:endParaRPr b="1" sz="2400">
              <a:solidFill>
                <a:srgbClr val="F15D2A"/>
              </a:solidFill>
              <a:latin typeface="Roboto"/>
              <a:ea typeface="Roboto"/>
              <a:cs typeface="Roboto"/>
              <a:sym typeface="Roboto"/>
            </a:endParaRPr>
          </a:p>
        </p:txBody>
      </p:sp>
      <p:sp>
        <p:nvSpPr>
          <p:cNvPr id="249" name="Google Shape;249;p24"/>
          <p:cNvSpPr/>
          <p:nvPr/>
        </p:nvSpPr>
        <p:spPr>
          <a:xfrm>
            <a:off x="4307425" y="4138125"/>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0</a:t>
            </a:r>
            <a:endParaRPr b="1" sz="2400">
              <a:solidFill>
                <a:srgbClr val="FFFFFF"/>
              </a:solidFill>
            </a:endParaRPr>
          </a:p>
        </p:txBody>
      </p:sp>
      <p:sp>
        <p:nvSpPr>
          <p:cNvPr id="250" name="Google Shape;250;p24"/>
          <p:cNvSpPr txBox="1"/>
          <p:nvPr/>
        </p:nvSpPr>
        <p:spPr>
          <a:xfrm>
            <a:off x="4963925" y="41045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Ignorance</a:t>
            </a:r>
            <a:endParaRPr sz="3600">
              <a:solidFill>
                <a:srgbClr val="B7B7B7"/>
              </a:solidFill>
            </a:endParaRPr>
          </a:p>
        </p:txBody>
      </p:sp>
      <p:grpSp>
        <p:nvGrpSpPr>
          <p:cNvPr id="251" name="Google Shape;251;p24"/>
          <p:cNvGrpSpPr/>
          <p:nvPr/>
        </p:nvGrpSpPr>
        <p:grpSpPr>
          <a:xfrm>
            <a:off x="4823239" y="2967211"/>
            <a:ext cx="5767900" cy="556200"/>
            <a:chOff x="2244125" y="3301050"/>
            <a:chExt cx="5767900" cy="556200"/>
          </a:xfrm>
        </p:grpSpPr>
        <p:sp>
          <p:nvSpPr>
            <p:cNvPr id="252" name="Google Shape;252;p24"/>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2</a:t>
              </a:r>
              <a:endParaRPr b="1" sz="2400">
                <a:solidFill>
                  <a:srgbClr val="FFFFFF"/>
                </a:solidFill>
              </a:endParaRPr>
            </a:p>
          </p:txBody>
        </p:sp>
        <p:sp>
          <p:nvSpPr>
            <p:cNvPr id="253" name="Google Shape;253;p24"/>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Collection</a:t>
              </a:r>
              <a:endParaRPr sz="3600"/>
            </a:p>
          </p:txBody>
        </p:sp>
      </p:grpSp>
      <p:grpSp>
        <p:nvGrpSpPr>
          <p:cNvPr id="254" name="Google Shape;254;p24"/>
          <p:cNvGrpSpPr/>
          <p:nvPr/>
        </p:nvGrpSpPr>
        <p:grpSpPr>
          <a:xfrm>
            <a:off x="4565332" y="3535868"/>
            <a:ext cx="5767900" cy="556200"/>
            <a:chOff x="2244125" y="3301050"/>
            <a:chExt cx="5767900" cy="556200"/>
          </a:xfrm>
        </p:grpSpPr>
        <p:sp>
          <p:nvSpPr>
            <p:cNvPr id="255" name="Google Shape;255;p24"/>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1</a:t>
              </a:r>
              <a:endParaRPr b="1" sz="2400">
                <a:solidFill>
                  <a:srgbClr val="FFFFFF"/>
                </a:solidFill>
              </a:endParaRPr>
            </a:p>
          </p:txBody>
        </p:sp>
        <p:sp>
          <p:nvSpPr>
            <p:cNvPr id="256" name="Google Shape;256;p24"/>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Availability</a:t>
              </a:r>
              <a:endParaRPr sz="3600"/>
            </a:p>
          </p:txBody>
        </p:sp>
      </p:grpSp>
      <p:grpSp>
        <p:nvGrpSpPr>
          <p:cNvPr id="257" name="Google Shape;257;p24"/>
          <p:cNvGrpSpPr/>
          <p:nvPr/>
        </p:nvGrpSpPr>
        <p:grpSpPr>
          <a:xfrm>
            <a:off x="4307425" y="4104525"/>
            <a:ext cx="5767900" cy="556200"/>
            <a:chOff x="2244125" y="3965925"/>
            <a:chExt cx="5767900" cy="556200"/>
          </a:xfrm>
        </p:grpSpPr>
        <p:sp>
          <p:nvSpPr>
            <p:cNvPr id="258" name="Google Shape;258;p24"/>
            <p:cNvSpPr/>
            <p:nvPr/>
          </p:nvSpPr>
          <p:spPr>
            <a:xfrm>
              <a:off x="2244125" y="3999525"/>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0</a:t>
              </a:r>
              <a:endParaRPr b="1" sz="2400">
                <a:solidFill>
                  <a:srgbClr val="FFFFFF"/>
                </a:solidFill>
              </a:endParaRPr>
            </a:p>
          </p:txBody>
        </p:sp>
        <p:sp>
          <p:nvSpPr>
            <p:cNvPr id="259" name="Google Shape;259;p24"/>
            <p:cNvSpPr txBox="1"/>
            <p:nvPr/>
          </p:nvSpPr>
          <p:spPr>
            <a:xfrm>
              <a:off x="2900625" y="39659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Ignorance</a:t>
              </a:r>
              <a:endParaRPr sz="3600"/>
            </a:p>
          </p:txBody>
        </p:sp>
      </p:grpSp>
      <p:sp>
        <p:nvSpPr>
          <p:cNvPr id="260" name="Google Shape;260;p24"/>
          <p:cNvSpPr txBox="1"/>
          <p:nvPr/>
        </p:nvSpPr>
        <p:spPr>
          <a:xfrm>
            <a:off x="3748113" y="3535875"/>
            <a:ext cx="8172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Alerts</a:t>
            </a:r>
            <a:endParaRPr sz="1800" u="sng">
              <a:solidFill>
                <a:srgbClr val="F15D2A"/>
              </a:solidFill>
            </a:endParaRPr>
          </a:p>
        </p:txBody>
      </p:sp>
      <p:sp>
        <p:nvSpPr>
          <p:cNvPr id="261" name="Google Shape;261;p24"/>
          <p:cNvSpPr txBox="1"/>
          <p:nvPr/>
        </p:nvSpPr>
        <p:spPr>
          <a:xfrm>
            <a:off x="3473475" y="2813950"/>
            <a:ext cx="1366500" cy="72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Logs</a:t>
            </a:r>
            <a:br>
              <a:rPr lang="en-GB" sz="1800" u="sng">
                <a:solidFill>
                  <a:srgbClr val="F15D2A"/>
                </a:solidFill>
              </a:rPr>
            </a:br>
            <a:r>
              <a:rPr lang="en-GB" sz="1800" u="sng">
                <a:solidFill>
                  <a:srgbClr val="F15D2A"/>
                </a:solidFill>
              </a:rPr>
              <a:t>Forensics</a:t>
            </a:r>
            <a:endParaRPr sz="1800" u="sng">
              <a:solidFill>
                <a:srgbClr val="F15D2A"/>
              </a:solidFill>
            </a:endParaRPr>
          </a:p>
        </p:txBody>
      </p:sp>
      <p:grpSp>
        <p:nvGrpSpPr>
          <p:cNvPr id="262" name="Google Shape;262;p24"/>
          <p:cNvGrpSpPr/>
          <p:nvPr/>
        </p:nvGrpSpPr>
        <p:grpSpPr>
          <a:xfrm>
            <a:off x="5081146" y="2398554"/>
            <a:ext cx="5767900" cy="556200"/>
            <a:chOff x="2244125" y="3301050"/>
            <a:chExt cx="5767900" cy="556200"/>
          </a:xfrm>
        </p:grpSpPr>
        <p:sp>
          <p:nvSpPr>
            <p:cNvPr id="263" name="Google Shape;263;p24"/>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3</a:t>
              </a:r>
              <a:endParaRPr b="1" sz="2400">
                <a:solidFill>
                  <a:srgbClr val="FFFFFF"/>
                </a:solidFill>
              </a:endParaRPr>
            </a:p>
          </p:txBody>
        </p:sp>
        <p:sp>
          <p:nvSpPr>
            <p:cNvPr id="264" name="Google Shape;264;p24"/>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Aggregation</a:t>
              </a:r>
              <a:endParaRPr sz="3600"/>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68" name="Shape 268"/>
        <p:cNvGrpSpPr/>
        <p:nvPr/>
      </p:nvGrpSpPr>
      <p:grpSpPr>
        <a:xfrm>
          <a:off x="0" y="0"/>
          <a:ext cx="0" cy="0"/>
          <a:chOff x="0" y="0"/>
          <a:chExt cx="0" cy="0"/>
        </a:xfrm>
      </p:grpSpPr>
      <p:sp>
        <p:nvSpPr>
          <p:cNvPr id="269" name="Google Shape;269;p25"/>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270" name="Google Shape;270;p25"/>
          <p:cNvSpPr/>
          <p:nvPr/>
        </p:nvSpPr>
        <p:spPr>
          <a:xfrm>
            <a:off x="4565332" y="3569468"/>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1</a:t>
            </a:r>
            <a:endParaRPr b="1" sz="2400">
              <a:solidFill>
                <a:srgbClr val="FFFFFF"/>
              </a:solidFill>
            </a:endParaRPr>
          </a:p>
        </p:txBody>
      </p:sp>
      <p:sp>
        <p:nvSpPr>
          <p:cNvPr id="271" name="Google Shape;271;p25"/>
          <p:cNvSpPr txBox="1"/>
          <p:nvPr/>
        </p:nvSpPr>
        <p:spPr>
          <a:xfrm>
            <a:off x="5221832" y="3535868"/>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Availability</a:t>
            </a:r>
            <a:endParaRPr sz="3600">
              <a:solidFill>
                <a:srgbClr val="B7B7B7"/>
              </a:solidFill>
            </a:endParaRPr>
          </a:p>
        </p:txBody>
      </p:sp>
      <p:sp>
        <p:nvSpPr>
          <p:cNvPr id="272" name="Google Shape;272;p25"/>
          <p:cNvSpPr/>
          <p:nvPr/>
        </p:nvSpPr>
        <p:spPr>
          <a:xfrm>
            <a:off x="4823239" y="3000811"/>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2</a:t>
            </a:r>
            <a:endParaRPr b="1" sz="2400">
              <a:solidFill>
                <a:srgbClr val="FFFFFF"/>
              </a:solidFill>
            </a:endParaRPr>
          </a:p>
        </p:txBody>
      </p:sp>
      <p:sp>
        <p:nvSpPr>
          <p:cNvPr id="273" name="Google Shape;273;p25"/>
          <p:cNvSpPr txBox="1"/>
          <p:nvPr/>
        </p:nvSpPr>
        <p:spPr>
          <a:xfrm>
            <a:off x="5479739" y="2967211"/>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Collection</a:t>
            </a:r>
            <a:endParaRPr sz="3600">
              <a:solidFill>
                <a:srgbClr val="B7B7B7"/>
              </a:solidFill>
            </a:endParaRPr>
          </a:p>
        </p:txBody>
      </p:sp>
      <p:sp>
        <p:nvSpPr>
          <p:cNvPr id="274" name="Google Shape;274;p25"/>
          <p:cNvSpPr/>
          <p:nvPr/>
        </p:nvSpPr>
        <p:spPr>
          <a:xfrm>
            <a:off x="5081146" y="2432154"/>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3</a:t>
            </a:r>
            <a:endParaRPr b="1" sz="2400">
              <a:solidFill>
                <a:srgbClr val="FFFFFF"/>
              </a:solidFill>
            </a:endParaRPr>
          </a:p>
        </p:txBody>
      </p:sp>
      <p:sp>
        <p:nvSpPr>
          <p:cNvPr id="275" name="Google Shape;275;p25"/>
          <p:cNvSpPr txBox="1"/>
          <p:nvPr/>
        </p:nvSpPr>
        <p:spPr>
          <a:xfrm>
            <a:off x="5737646" y="2398554"/>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Aggregation</a:t>
            </a:r>
            <a:endParaRPr sz="3600">
              <a:solidFill>
                <a:srgbClr val="B7B7B7"/>
              </a:solidFill>
            </a:endParaRPr>
          </a:p>
        </p:txBody>
      </p:sp>
      <p:sp>
        <p:nvSpPr>
          <p:cNvPr id="276" name="Google Shape;276;p25"/>
          <p:cNvSpPr/>
          <p:nvPr/>
        </p:nvSpPr>
        <p:spPr>
          <a:xfrm>
            <a:off x="5339054" y="1863496"/>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4</a:t>
            </a:r>
            <a:endParaRPr b="1" sz="2400">
              <a:solidFill>
                <a:srgbClr val="FFFFFF"/>
              </a:solidFill>
            </a:endParaRPr>
          </a:p>
        </p:txBody>
      </p:sp>
      <p:sp>
        <p:nvSpPr>
          <p:cNvPr id="277" name="Google Shape;277;p25"/>
          <p:cNvSpPr txBox="1"/>
          <p:nvPr/>
        </p:nvSpPr>
        <p:spPr>
          <a:xfrm>
            <a:off x="5995554" y="1829896"/>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Analysis</a:t>
            </a:r>
            <a:endParaRPr sz="3600">
              <a:solidFill>
                <a:srgbClr val="B7B7B7"/>
              </a:solidFill>
            </a:endParaRPr>
          </a:p>
        </p:txBody>
      </p:sp>
      <p:sp>
        <p:nvSpPr>
          <p:cNvPr id="278" name="Google Shape;278;p25"/>
          <p:cNvSpPr/>
          <p:nvPr/>
        </p:nvSpPr>
        <p:spPr>
          <a:xfrm>
            <a:off x="5596961" y="1294839"/>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5</a:t>
            </a:r>
            <a:endParaRPr b="1" sz="2400">
              <a:solidFill>
                <a:srgbClr val="FFFFFF"/>
              </a:solidFill>
            </a:endParaRPr>
          </a:p>
        </p:txBody>
      </p:sp>
      <p:sp>
        <p:nvSpPr>
          <p:cNvPr id="279" name="Google Shape;279;p25"/>
          <p:cNvSpPr txBox="1"/>
          <p:nvPr/>
        </p:nvSpPr>
        <p:spPr>
          <a:xfrm>
            <a:off x="6253461" y="1261239"/>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Learning</a:t>
            </a:r>
            <a:endParaRPr sz="3600">
              <a:solidFill>
                <a:srgbClr val="B7B7B7"/>
              </a:solidFill>
            </a:endParaRPr>
          </a:p>
        </p:txBody>
      </p:sp>
      <p:sp>
        <p:nvSpPr>
          <p:cNvPr id="280" name="Google Shape;280;p25"/>
          <p:cNvSpPr/>
          <p:nvPr/>
        </p:nvSpPr>
        <p:spPr>
          <a:xfrm>
            <a:off x="5854868" y="726182"/>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6</a:t>
            </a:r>
            <a:endParaRPr b="1" sz="2400">
              <a:solidFill>
                <a:srgbClr val="FFFFFF"/>
              </a:solidFill>
            </a:endParaRPr>
          </a:p>
        </p:txBody>
      </p:sp>
      <p:sp>
        <p:nvSpPr>
          <p:cNvPr id="281" name="Google Shape;281;p25"/>
          <p:cNvSpPr txBox="1"/>
          <p:nvPr/>
        </p:nvSpPr>
        <p:spPr>
          <a:xfrm>
            <a:off x="6511368" y="692582"/>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Automation</a:t>
            </a:r>
            <a:endParaRPr sz="3600">
              <a:solidFill>
                <a:srgbClr val="B7B7B7"/>
              </a:solidFill>
            </a:endParaRPr>
          </a:p>
        </p:txBody>
      </p:sp>
      <p:sp>
        <p:nvSpPr>
          <p:cNvPr id="282" name="Google Shape;282;p25"/>
          <p:cNvSpPr/>
          <p:nvPr/>
        </p:nvSpPr>
        <p:spPr>
          <a:xfrm>
            <a:off x="6112775" y="157525"/>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7</a:t>
            </a:r>
            <a:endParaRPr b="1" sz="2400">
              <a:solidFill>
                <a:srgbClr val="FFFFFF"/>
              </a:solidFill>
            </a:endParaRPr>
          </a:p>
        </p:txBody>
      </p:sp>
      <p:sp>
        <p:nvSpPr>
          <p:cNvPr id="283" name="Google Shape;283;p25"/>
          <p:cNvSpPr txBox="1"/>
          <p:nvPr/>
        </p:nvSpPr>
        <p:spPr>
          <a:xfrm>
            <a:off x="6769275" y="1239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Proactivity</a:t>
            </a:r>
            <a:endParaRPr sz="3600">
              <a:solidFill>
                <a:srgbClr val="B7B7B7"/>
              </a:solidFill>
            </a:endParaRPr>
          </a:p>
        </p:txBody>
      </p:sp>
      <p:sp>
        <p:nvSpPr>
          <p:cNvPr id="284" name="Google Shape;284;p25"/>
          <p:cNvSpPr txBox="1"/>
          <p:nvPr/>
        </p:nvSpPr>
        <p:spPr>
          <a:xfrm>
            <a:off x="36900" y="60275"/>
            <a:ext cx="2535600" cy="18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t>The</a:t>
            </a:r>
            <a:endParaRPr sz="3600"/>
          </a:p>
          <a:p>
            <a:pPr indent="0" lvl="0" marL="0" rtl="0" algn="l">
              <a:spcBef>
                <a:spcPts val="0"/>
              </a:spcBef>
              <a:spcAft>
                <a:spcPts val="0"/>
              </a:spcAft>
              <a:buNone/>
            </a:pPr>
            <a:r>
              <a:rPr lang="en-GB" sz="3600"/>
              <a:t>Monitoring</a:t>
            </a:r>
            <a:endParaRPr sz="3600"/>
          </a:p>
          <a:p>
            <a:pPr indent="0" lvl="0" marL="0" rtl="0" algn="l">
              <a:spcBef>
                <a:spcPts val="0"/>
              </a:spcBef>
              <a:spcAft>
                <a:spcPts val="0"/>
              </a:spcAft>
              <a:buNone/>
            </a:pPr>
            <a:r>
              <a:rPr lang="en-GB" sz="3600"/>
              <a:t>Ladder</a:t>
            </a:r>
            <a:endParaRPr sz="3600"/>
          </a:p>
        </p:txBody>
      </p:sp>
      <p:sp>
        <p:nvSpPr>
          <p:cNvPr id="285" name="Google Shape;285;p25"/>
          <p:cNvSpPr/>
          <p:nvPr/>
        </p:nvSpPr>
        <p:spPr>
          <a:xfrm>
            <a:off x="3356150" y="1966050"/>
            <a:ext cx="1935975" cy="338375"/>
          </a:xfrm>
          <a:custGeom>
            <a:rect b="b" l="l" r="r" t="t"/>
            <a:pathLst>
              <a:path extrusionOk="0" h="13535" w="77439">
                <a:moveTo>
                  <a:pt x="0" y="13535"/>
                </a:moveTo>
                <a:cubicBezTo>
                  <a:pt x="5136" y="11347"/>
                  <a:pt x="17909" y="2102"/>
                  <a:pt x="30815" y="405"/>
                </a:cubicBezTo>
                <a:cubicBezTo>
                  <a:pt x="43722" y="-1292"/>
                  <a:pt x="69668" y="2862"/>
                  <a:pt x="77439" y="3353"/>
                </a:cubicBezTo>
              </a:path>
            </a:pathLst>
          </a:custGeom>
          <a:noFill/>
          <a:ln cap="flat" cmpd="sng" w="76200">
            <a:solidFill>
              <a:srgbClr val="F15D2A"/>
            </a:solidFill>
            <a:prstDash val="solid"/>
            <a:round/>
            <a:headEnd len="med" w="med" type="none"/>
            <a:tailEnd len="med" w="med" type="triangle"/>
          </a:ln>
        </p:spPr>
      </p:sp>
      <p:sp>
        <p:nvSpPr>
          <p:cNvPr id="286" name="Google Shape;286;p25"/>
          <p:cNvSpPr txBox="1"/>
          <p:nvPr/>
        </p:nvSpPr>
        <p:spPr>
          <a:xfrm>
            <a:off x="184200" y="2023050"/>
            <a:ext cx="3292500" cy="18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400">
                <a:solidFill>
                  <a:srgbClr val="F15D2A"/>
                </a:solidFill>
                <a:latin typeface="Roboto"/>
                <a:ea typeface="Roboto"/>
                <a:cs typeface="Roboto"/>
                <a:sym typeface="Roboto"/>
              </a:rPr>
              <a:t>You actually analyse </a:t>
            </a:r>
            <a:endParaRPr b="1" sz="2400">
              <a:solidFill>
                <a:srgbClr val="F15D2A"/>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GB" sz="2400">
                <a:solidFill>
                  <a:srgbClr val="F15D2A"/>
                </a:solidFill>
                <a:latin typeface="Roboto"/>
                <a:ea typeface="Roboto"/>
                <a:cs typeface="Roboto"/>
                <a:sym typeface="Roboto"/>
              </a:rPr>
              <a:t>the aggregated and </a:t>
            </a:r>
            <a:endParaRPr b="1" sz="2400">
              <a:solidFill>
                <a:srgbClr val="F15D2A"/>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GB" sz="2400">
                <a:solidFill>
                  <a:srgbClr val="F15D2A"/>
                </a:solidFill>
                <a:latin typeface="Roboto"/>
                <a:ea typeface="Roboto"/>
                <a:cs typeface="Roboto"/>
                <a:sym typeface="Roboto"/>
              </a:rPr>
              <a:t>correlated data.</a:t>
            </a:r>
            <a:endParaRPr b="1" sz="2400">
              <a:solidFill>
                <a:srgbClr val="F15D2A"/>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GB" sz="2400">
                <a:solidFill>
                  <a:srgbClr val="F15D2A"/>
                </a:solidFill>
                <a:latin typeface="Roboto"/>
                <a:ea typeface="Roboto"/>
                <a:cs typeface="Roboto"/>
                <a:sym typeface="Roboto"/>
              </a:rPr>
              <a:t>Use it to fix issues.</a:t>
            </a:r>
            <a:endParaRPr b="1" sz="2400">
              <a:solidFill>
                <a:srgbClr val="F15D2A"/>
              </a:solidFill>
              <a:latin typeface="Roboto"/>
              <a:ea typeface="Roboto"/>
              <a:cs typeface="Roboto"/>
              <a:sym typeface="Roboto"/>
            </a:endParaRPr>
          </a:p>
          <a:p>
            <a:pPr indent="0" lvl="0" marL="0" rtl="0" algn="ctr">
              <a:spcBef>
                <a:spcPts val="0"/>
              </a:spcBef>
              <a:spcAft>
                <a:spcPts val="0"/>
              </a:spcAft>
              <a:buNone/>
            </a:pPr>
            <a:r>
              <a:t/>
            </a:r>
            <a:endParaRPr b="1" sz="2400">
              <a:solidFill>
                <a:srgbClr val="F15D2A"/>
              </a:solidFill>
              <a:latin typeface="Roboto"/>
              <a:ea typeface="Roboto"/>
              <a:cs typeface="Roboto"/>
              <a:sym typeface="Roboto"/>
            </a:endParaRPr>
          </a:p>
        </p:txBody>
      </p:sp>
      <p:sp>
        <p:nvSpPr>
          <p:cNvPr id="287" name="Google Shape;287;p25"/>
          <p:cNvSpPr/>
          <p:nvPr/>
        </p:nvSpPr>
        <p:spPr>
          <a:xfrm>
            <a:off x="4307425" y="4138125"/>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0</a:t>
            </a:r>
            <a:endParaRPr b="1" sz="2400">
              <a:solidFill>
                <a:srgbClr val="FFFFFF"/>
              </a:solidFill>
            </a:endParaRPr>
          </a:p>
        </p:txBody>
      </p:sp>
      <p:sp>
        <p:nvSpPr>
          <p:cNvPr id="288" name="Google Shape;288;p25"/>
          <p:cNvSpPr txBox="1"/>
          <p:nvPr/>
        </p:nvSpPr>
        <p:spPr>
          <a:xfrm>
            <a:off x="4963925" y="41045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Ignorance</a:t>
            </a:r>
            <a:endParaRPr sz="3600">
              <a:solidFill>
                <a:srgbClr val="B7B7B7"/>
              </a:solidFill>
            </a:endParaRPr>
          </a:p>
        </p:txBody>
      </p:sp>
      <p:sp>
        <p:nvSpPr>
          <p:cNvPr id="289" name="Google Shape;289;p25"/>
          <p:cNvSpPr txBox="1"/>
          <p:nvPr/>
        </p:nvSpPr>
        <p:spPr>
          <a:xfrm>
            <a:off x="3748113" y="3535875"/>
            <a:ext cx="8172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Alerts</a:t>
            </a:r>
            <a:endParaRPr sz="1800" u="sng">
              <a:solidFill>
                <a:srgbClr val="F15D2A"/>
              </a:solidFill>
            </a:endParaRPr>
          </a:p>
        </p:txBody>
      </p:sp>
      <p:grpSp>
        <p:nvGrpSpPr>
          <p:cNvPr id="290" name="Google Shape;290;p25"/>
          <p:cNvGrpSpPr/>
          <p:nvPr/>
        </p:nvGrpSpPr>
        <p:grpSpPr>
          <a:xfrm>
            <a:off x="5081146" y="2398554"/>
            <a:ext cx="5767900" cy="556200"/>
            <a:chOff x="2244125" y="3301050"/>
            <a:chExt cx="5767900" cy="556200"/>
          </a:xfrm>
        </p:grpSpPr>
        <p:sp>
          <p:nvSpPr>
            <p:cNvPr id="291" name="Google Shape;291;p25"/>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3</a:t>
              </a:r>
              <a:endParaRPr b="1" sz="2400">
                <a:solidFill>
                  <a:srgbClr val="FFFFFF"/>
                </a:solidFill>
              </a:endParaRPr>
            </a:p>
          </p:txBody>
        </p:sp>
        <p:sp>
          <p:nvSpPr>
            <p:cNvPr id="292" name="Google Shape;292;p25"/>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Aggregation</a:t>
              </a:r>
              <a:endParaRPr sz="3600"/>
            </a:p>
          </p:txBody>
        </p:sp>
      </p:grpSp>
      <p:sp>
        <p:nvSpPr>
          <p:cNvPr id="293" name="Google Shape;293;p25"/>
          <p:cNvSpPr txBox="1"/>
          <p:nvPr/>
        </p:nvSpPr>
        <p:spPr>
          <a:xfrm>
            <a:off x="3473475" y="2813950"/>
            <a:ext cx="1366500" cy="72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Logs</a:t>
            </a:r>
            <a:br>
              <a:rPr lang="en-GB" sz="1800" u="sng">
                <a:solidFill>
                  <a:srgbClr val="F15D2A"/>
                </a:solidFill>
              </a:rPr>
            </a:br>
            <a:r>
              <a:rPr lang="en-GB" sz="1800" u="sng">
                <a:solidFill>
                  <a:srgbClr val="F15D2A"/>
                </a:solidFill>
              </a:rPr>
              <a:t>Forensics</a:t>
            </a:r>
            <a:endParaRPr sz="1800" u="sng">
              <a:solidFill>
                <a:srgbClr val="F15D2A"/>
              </a:solidFill>
            </a:endParaRPr>
          </a:p>
        </p:txBody>
      </p:sp>
      <p:grpSp>
        <p:nvGrpSpPr>
          <p:cNvPr id="294" name="Google Shape;294;p25"/>
          <p:cNvGrpSpPr/>
          <p:nvPr/>
        </p:nvGrpSpPr>
        <p:grpSpPr>
          <a:xfrm>
            <a:off x="4565332" y="3535868"/>
            <a:ext cx="5767900" cy="556200"/>
            <a:chOff x="2244125" y="3301050"/>
            <a:chExt cx="5767900" cy="556200"/>
          </a:xfrm>
        </p:grpSpPr>
        <p:sp>
          <p:nvSpPr>
            <p:cNvPr id="295" name="Google Shape;295;p25"/>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1</a:t>
              </a:r>
              <a:endParaRPr b="1" sz="2400">
                <a:solidFill>
                  <a:srgbClr val="FFFFFF"/>
                </a:solidFill>
              </a:endParaRPr>
            </a:p>
          </p:txBody>
        </p:sp>
        <p:sp>
          <p:nvSpPr>
            <p:cNvPr id="296" name="Google Shape;296;p25"/>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Availability</a:t>
              </a:r>
              <a:endParaRPr sz="3600"/>
            </a:p>
          </p:txBody>
        </p:sp>
      </p:grpSp>
      <p:grpSp>
        <p:nvGrpSpPr>
          <p:cNvPr id="297" name="Google Shape;297;p25"/>
          <p:cNvGrpSpPr/>
          <p:nvPr/>
        </p:nvGrpSpPr>
        <p:grpSpPr>
          <a:xfrm>
            <a:off x="4823239" y="2967211"/>
            <a:ext cx="5767900" cy="556200"/>
            <a:chOff x="2244125" y="3301050"/>
            <a:chExt cx="5767900" cy="556200"/>
          </a:xfrm>
        </p:grpSpPr>
        <p:sp>
          <p:nvSpPr>
            <p:cNvPr id="298" name="Google Shape;298;p25"/>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2</a:t>
              </a:r>
              <a:endParaRPr b="1" sz="2400">
                <a:solidFill>
                  <a:srgbClr val="FFFFFF"/>
                </a:solidFill>
              </a:endParaRPr>
            </a:p>
          </p:txBody>
        </p:sp>
        <p:sp>
          <p:nvSpPr>
            <p:cNvPr id="299" name="Google Shape;299;p25"/>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Collection</a:t>
              </a:r>
              <a:endParaRPr sz="3600"/>
            </a:p>
          </p:txBody>
        </p:sp>
      </p:grpSp>
      <p:grpSp>
        <p:nvGrpSpPr>
          <p:cNvPr id="300" name="Google Shape;300;p25"/>
          <p:cNvGrpSpPr/>
          <p:nvPr/>
        </p:nvGrpSpPr>
        <p:grpSpPr>
          <a:xfrm>
            <a:off x="4307425" y="4104525"/>
            <a:ext cx="5767900" cy="556200"/>
            <a:chOff x="2244125" y="3965925"/>
            <a:chExt cx="5767900" cy="556200"/>
          </a:xfrm>
        </p:grpSpPr>
        <p:sp>
          <p:nvSpPr>
            <p:cNvPr id="301" name="Google Shape;301;p25"/>
            <p:cNvSpPr/>
            <p:nvPr/>
          </p:nvSpPr>
          <p:spPr>
            <a:xfrm>
              <a:off x="2244125" y="3999525"/>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0</a:t>
              </a:r>
              <a:endParaRPr b="1" sz="2400">
                <a:solidFill>
                  <a:srgbClr val="FFFFFF"/>
                </a:solidFill>
              </a:endParaRPr>
            </a:p>
          </p:txBody>
        </p:sp>
        <p:sp>
          <p:nvSpPr>
            <p:cNvPr id="302" name="Google Shape;302;p25"/>
            <p:cNvSpPr txBox="1"/>
            <p:nvPr/>
          </p:nvSpPr>
          <p:spPr>
            <a:xfrm>
              <a:off x="2900625" y="39659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Ignorance</a:t>
              </a:r>
              <a:endParaRPr sz="3600"/>
            </a:p>
          </p:txBody>
        </p:sp>
      </p:grpSp>
      <p:grpSp>
        <p:nvGrpSpPr>
          <p:cNvPr id="303" name="Google Shape;303;p25"/>
          <p:cNvGrpSpPr/>
          <p:nvPr/>
        </p:nvGrpSpPr>
        <p:grpSpPr>
          <a:xfrm>
            <a:off x="5339054" y="1829896"/>
            <a:ext cx="5767900" cy="556200"/>
            <a:chOff x="2244125" y="3301050"/>
            <a:chExt cx="5767900" cy="556200"/>
          </a:xfrm>
        </p:grpSpPr>
        <p:sp>
          <p:nvSpPr>
            <p:cNvPr id="304" name="Google Shape;304;p25"/>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4</a:t>
              </a:r>
              <a:endParaRPr b="1" sz="2400">
                <a:solidFill>
                  <a:srgbClr val="FFFFFF"/>
                </a:solidFill>
              </a:endParaRPr>
            </a:p>
          </p:txBody>
        </p:sp>
        <p:sp>
          <p:nvSpPr>
            <p:cNvPr id="305" name="Google Shape;305;p25"/>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Analysis</a:t>
              </a:r>
              <a:endParaRPr sz="3600"/>
            </a:p>
          </p:txBody>
        </p:sp>
      </p:grpSp>
      <p:sp>
        <p:nvSpPr>
          <p:cNvPr id="306" name="Google Shape;306;p25"/>
          <p:cNvSpPr txBox="1"/>
          <p:nvPr/>
        </p:nvSpPr>
        <p:spPr>
          <a:xfrm>
            <a:off x="3315947" y="2420225"/>
            <a:ext cx="17385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Persistence</a:t>
            </a:r>
            <a:endParaRPr sz="1800" u="sng">
              <a:solidFill>
                <a:srgbClr val="F15D2A"/>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10" name="Shape 310"/>
        <p:cNvGrpSpPr/>
        <p:nvPr/>
      </p:nvGrpSpPr>
      <p:grpSpPr>
        <a:xfrm>
          <a:off x="0" y="0"/>
          <a:ext cx="0" cy="0"/>
          <a:chOff x="0" y="0"/>
          <a:chExt cx="0" cy="0"/>
        </a:xfrm>
      </p:grpSpPr>
      <p:sp>
        <p:nvSpPr>
          <p:cNvPr id="311" name="Google Shape;311;p26"/>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312" name="Google Shape;312;p26"/>
          <p:cNvSpPr/>
          <p:nvPr/>
        </p:nvSpPr>
        <p:spPr>
          <a:xfrm>
            <a:off x="4565332" y="3569468"/>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1</a:t>
            </a:r>
            <a:endParaRPr b="1" sz="2400">
              <a:solidFill>
                <a:srgbClr val="FFFFFF"/>
              </a:solidFill>
            </a:endParaRPr>
          </a:p>
        </p:txBody>
      </p:sp>
      <p:sp>
        <p:nvSpPr>
          <p:cNvPr id="313" name="Google Shape;313;p26"/>
          <p:cNvSpPr txBox="1"/>
          <p:nvPr/>
        </p:nvSpPr>
        <p:spPr>
          <a:xfrm>
            <a:off x="5221832" y="3535868"/>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Availability</a:t>
            </a:r>
            <a:endParaRPr sz="3600">
              <a:solidFill>
                <a:srgbClr val="B7B7B7"/>
              </a:solidFill>
            </a:endParaRPr>
          </a:p>
        </p:txBody>
      </p:sp>
      <p:sp>
        <p:nvSpPr>
          <p:cNvPr id="314" name="Google Shape;314;p26"/>
          <p:cNvSpPr/>
          <p:nvPr/>
        </p:nvSpPr>
        <p:spPr>
          <a:xfrm>
            <a:off x="4823239" y="3000811"/>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2</a:t>
            </a:r>
            <a:endParaRPr b="1" sz="2400">
              <a:solidFill>
                <a:srgbClr val="FFFFFF"/>
              </a:solidFill>
            </a:endParaRPr>
          </a:p>
        </p:txBody>
      </p:sp>
      <p:sp>
        <p:nvSpPr>
          <p:cNvPr id="315" name="Google Shape;315;p26"/>
          <p:cNvSpPr txBox="1"/>
          <p:nvPr/>
        </p:nvSpPr>
        <p:spPr>
          <a:xfrm>
            <a:off x="5479739" y="2967211"/>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Collection</a:t>
            </a:r>
            <a:endParaRPr sz="3600">
              <a:solidFill>
                <a:srgbClr val="B7B7B7"/>
              </a:solidFill>
            </a:endParaRPr>
          </a:p>
        </p:txBody>
      </p:sp>
      <p:sp>
        <p:nvSpPr>
          <p:cNvPr id="316" name="Google Shape;316;p26"/>
          <p:cNvSpPr/>
          <p:nvPr/>
        </p:nvSpPr>
        <p:spPr>
          <a:xfrm>
            <a:off x="5081146" y="2432154"/>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3</a:t>
            </a:r>
            <a:endParaRPr b="1" sz="2400">
              <a:solidFill>
                <a:srgbClr val="FFFFFF"/>
              </a:solidFill>
            </a:endParaRPr>
          </a:p>
        </p:txBody>
      </p:sp>
      <p:sp>
        <p:nvSpPr>
          <p:cNvPr id="317" name="Google Shape;317;p26"/>
          <p:cNvSpPr txBox="1"/>
          <p:nvPr/>
        </p:nvSpPr>
        <p:spPr>
          <a:xfrm>
            <a:off x="5737646" y="2398554"/>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Aggregation</a:t>
            </a:r>
            <a:endParaRPr sz="3600">
              <a:solidFill>
                <a:srgbClr val="B7B7B7"/>
              </a:solidFill>
            </a:endParaRPr>
          </a:p>
        </p:txBody>
      </p:sp>
      <p:sp>
        <p:nvSpPr>
          <p:cNvPr id="318" name="Google Shape;318;p26"/>
          <p:cNvSpPr/>
          <p:nvPr/>
        </p:nvSpPr>
        <p:spPr>
          <a:xfrm>
            <a:off x="5339054" y="1863496"/>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4</a:t>
            </a:r>
            <a:endParaRPr b="1" sz="2400">
              <a:solidFill>
                <a:srgbClr val="FFFFFF"/>
              </a:solidFill>
            </a:endParaRPr>
          </a:p>
        </p:txBody>
      </p:sp>
      <p:sp>
        <p:nvSpPr>
          <p:cNvPr id="319" name="Google Shape;319;p26"/>
          <p:cNvSpPr txBox="1"/>
          <p:nvPr/>
        </p:nvSpPr>
        <p:spPr>
          <a:xfrm>
            <a:off x="5995554" y="1829896"/>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Analysis</a:t>
            </a:r>
            <a:endParaRPr sz="3600">
              <a:solidFill>
                <a:srgbClr val="B7B7B7"/>
              </a:solidFill>
            </a:endParaRPr>
          </a:p>
        </p:txBody>
      </p:sp>
      <p:sp>
        <p:nvSpPr>
          <p:cNvPr id="320" name="Google Shape;320;p26"/>
          <p:cNvSpPr/>
          <p:nvPr/>
        </p:nvSpPr>
        <p:spPr>
          <a:xfrm>
            <a:off x="5596961" y="1294839"/>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5</a:t>
            </a:r>
            <a:endParaRPr b="1" sz="2400">
              <a:solidFill>
                <a:srgbClr val="FFFFFF"/>
              </a:solidFill>
            </a:endParaRPr>
          </a:p>
        </p:txBody>
      </p:sp>
      <p:sp>
        <p:nvSpPr>
          <p:cNvPr id="321" name="Google Shape;321;p26"/>
          <p:cNvSpPr txBox="1"/>
          <p:nvPr/>
        </p:nvSpPr>
        <p:spPr>
          <a:xfrm>
            <a:off x="6253461" y="1261239"/>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Learning</a:t>
            </a:r>
            <a:endParaRPr sz="3600">
              <a:solidFill>
                <a:srgbClr val="B7B7B7"/>
              </a:solidFill>
            </a:endParaRPr>
          </a:p>
        </p:txBody>
      </p:sp>
      <p:sp>
        <p:nvSpPr>
          <p:cNvPr id="322" name="Google Shape;322;p26"/>
          <p:cNvSpPr/>
          <p:nvPr/>
        </p:nvSpPr>
        <p:spPr>
          <a:xfrm>
            <a:off x="5854868" y="726182"/>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6</a:t>
            </a:r>
            <a:endParaRPr b="1" sz="2400">
              <a:solidFill>
                <a:srgbClr val="FFFFFF"/>
              </a:solidFill>
            </a:endParaRPr>
          </a:p>
        </p:txBody>
      </p:sp>
      <p:sp>
        <p:nvSpPr>
          <p:cNvPr id="323" name="Google Shape;323;p26"/>
          <p:cNvSpPr txBox="1"/>
          <p:nvPr/>
        </p:nvSpPr>
        <p:spPr>
          <a:xfrm>
            <a:off x="6511368" y="692582"/>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Automation</a:t>
            </a:r>
            <a:endParaRPr sz="3600">
              <a:solidFill>
                <a:srgbClr val="B7B7B7"/>
              </a:solidFill>
            </a:endParaRPr>
          </a:p>
        </p:txBody>
      </p:sp>
      <p:sp>
        <p:nvSpPr>
          <p:cNvPr id="324" name="Google Shape;324;p26"/>
          <p:cNvSpPr/>
          <p:nvPr/>
        </p:nvSpPr>
        <p:spPr>
          <a:xfrm>
            <a:off x="6112775" y="157525"/>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7</a:t>
            </a:r>
            <a:endParaRPr b="1" sz="2400">
              <a:solidFill>
                <a:srgbClr val="FFFFFF"/>
              </a:solidFill>
            </a:endParaRPr>
          </a:p>
        </p:txBody>
      </p:sp>
      <p:sp>
        <p:nvSpPr>
          <p:cNvPr id="325" name="Google Shape;325;p26"/>
          <p:cNvSpPr txBox="1"/>
          <p:nvPr/>
        </p:nvSpPr>
        <p:spPr>
          <a:xfrm>
            <a:off x="6769275" y="1239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Proactivity</a:t>
            </a:r>
            <a:endParaRPr sz="3600">
              <a:solidFill>
                <a:srgbClr val="B7B7B7"/>
              </a:solidFill>
            </a:endParaRPr>
          </a:p>
        </p:txBody>
      </p:sp>
      <p:sp>
        <p:nvSpPr>
          <p:cNvPr id="326" name="Google Shape;326;p26"/>
          <p:cNvSpPr txBox="1"/>
          <p:nvPr/>
        </p:nvSpPr>
        <p:spPr>
          <a:xfrm>
            <a:off x="36900" y="60275"/>
            <a:ext cx="2535600" cy="18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t>The</a:t>
            </a:r>
            <a:endParaRPr sz="3600"/>
          </a:p>
          <a:p>
            <a:pPr indent="0" lvl="0" marL="0" rtl="0" algn="l">
              <a:spcBef>
                <a:spcPts val="0"/>
              </a:spcBef>
              <a:spcAft>
                <a:spcPts val="0"/>
              </a:spcAft>
              <a:buNone/>
            </a:pPr>
            <a:r>
              <a:rPr lang="en-GB" sz="3600"/>
              <a:t>Monitoring</a:t>
            </a:r>
            <a:endParaRPr sz="3600"/>
          </a:p>
          <a:p>
            <a:pPr indent="0" lvl="0" marL="0" rtl="0" algn="l">
              <a:spcBef>
                <a:spcPts val="0"/>
              </a:spcBef>
              <a:spcAft>
                <a:spcPts val="0"/>
              </a:spcAft>
              <a:buNone/>
            </a:pPr>
            <a:r>
              <a:rPr lang="en-GB" sz="3600"/>
              <a:t>Ladder</a:t>
            </a:r>
            <a:endParaRPr sz="3600"/>
          </a:p>
        </p:txBody>
      </p:sp>
      <p:sp>
        <p:nvSpPr>
          <p:cNvPr id="327" name="Google Shape;327;p26"/>
          <p:cNvSpPr/>
          <p:nvPr/>
        </p:nvSpPr>
        <p:spPr>
          <a:xfrm>
            <a:off x="3255675" y="1507250"/>
            <a:ext cx="2277625" cy="589500"/>
          </a:xfrm>
          <a:custGeom>
            <a:rect b="b" l="l" r="r" t="t"/>
            <a:pathLst>
              <a:path extrusionOk="0" h="23580" w="91105">
                <a:moveTo>
                  <a:pt x="0" y="23580"/>
                </a:moveTo>
                <a:cubicBezTo>
                  <a:pt x="6878" y="20588"/>
                  <a:pt x="26081" y="9557"/>
                  <a:pt x="41265" y="5627"/>
                </a:cubicBezTo>
                <a:cubicBezTo>
                  <a:pt x="56449" y="1697"/>
                  <a:pt x="82798" y="938"/>
                  <a:pt x="91105" y="0"/>
                </a:cubicBezTo>
              </a:path>
            </a:pathLst>
          </a:custGeom>
          <a:noFill/>
          <a:ln cap="flat" cmpd="sng" w="76200">
            <a:solidFill>
              <a:srgbClr val="F15D2A"/>
            </a:solidFill>
            <a:prstDash val="solid"/>
            <a:round/>
            <a:headEnd len="med" w="med" type="none"/>
            <a:tailEnd len="med" w="med" type="triangle"/>
          </a:ln>
        </p:spPr>
      </p:sp>
      <p:sp>
        <p:nvSpPr>
          <p:cNvPr id="328" name="Google Shape;328;p26"/>
          <p:cNvSpPr txBox="1"/>
          <p:nvPr/>
        </p:nvSpPr>
        <p:spPr>
          <a:xfrm>
            <a:off x="117200" y="1895675"/>
            <a:ext cx="3292500" cy="18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F15D2A"/>
                </a:solidFill>
                <a:latin typeface="Roboto"/>
                <a:ea typeface="Roboto"/>
                <a:cs typeface="Roboto"/>
                <a:sym typeface="Roboto"/>
              </a:rPr>
              <a:t>Root cause analysis.</a:t>
            </a:r>
            <a:endParaRPr b="1" sz="2400">
              <a:solidFill>
                <a:srgbClr val="F15D2A"/>
              </a:solidFill>
              <a:latin typeface="Roboto"/>
              <a:ea typeface="Roboto"/>
              <a:cs typeface="Roboto"/>
              <a:sym typeface="Roboto"/>
            </a:endParaRPr>
          </a:p>
          <a:p>
            <a:pPr indent="0" lvl="0" marL="0" rtl="0" algn="ctr">
              <a:spcBef>
                <a:spcPts val="0"/>
              </a:spcBef>
              <a:spcAft>
                <a:spcPts val="0"/>
              </a:spcAft>
              <a:buNone/>
            </a:pPr>
            <a:r>
              <a:rPr b="1" lang="en-GB" sz="2400">
                <a:solidFill>
                  <a:srgbClr val="F15D2A"/>
                </a:solidFill>
                <a:latin typeface="Roboto"/>
                <a:ea typeface="Roboto"/>
                <a:cs typeface="Roboto"/>
                <a:sym typeface="Roboto"/>
              </a:rPr>
              <a:t>Strengthening fixes.</a:t>
            </a:r>
            <a:endParaRPr b="1" sz="2400">
              <a:solidFill>
                <a:srgbClr val="F15D2A"/>
              </a:solidFill>
              <a:latin typeface="Roboto"/>
              <a:ea typeface="Roboto"/>
              <a:cs typeface="Roboto"/>
              <a:sym typeface="Roboto"/>
            </a:endParaRPr>
          </a:p>
          <a:p>
            <a:pPr indent="0" lvl="0" marL="0" rtl="0" algn="ctr">
              <a:spcBef>
                <a:spcPts val="0"/>
              </a:spcBef>
              <a:spcAft>
                <a:spcPts val="0"/>
              </a:spcAft>
              <a:buNone/>
            </a:pPr>
            <a:r>
              <a:rPr b="1" lang="en-GB" sz="2400">
                <a:solidFill>
                  <a:srgbClr val="F15D2A"/>
                </a:solidFill>
                <a:latin typeface="Roboto"/>
                <a:ea typeface="Roboto"/>
                <a:cs typeface="Roboto"/>
                <a:sym typeface="Roboto"/>
              </a:rPr>
              <a:t>Antigfragile.</a:t>
            </a:r>
            <a:endParaRPr b="1" sz="2400">
              <a:solidFill>
                <a:srgbClr val="F15D2A"/>
              </a:solidFill>
              <a:latin typeface="Roboto"/>
              <a:ea typeface="Roboto"/>
              <a:cs typeface="Roboto"/>
              <a:sym typeface="Roboto"/>
            </a:endParaRPr>
          </a:p>
          <a:p>
            <a:pPr indent="0" lvl="0" marL="0" rtl="0" algn="ctr">
              <a:spcBef>
                <a:spcPts val="0"/>
              </a:spcBef>
              <a:spcAft>
                <a:spcPts val="0"/>
              </a:spcAft>
              <a:buNone/>
            </a:pPr>
            <a:r>
              <a:rPr b="1" lang="en-GB" sz="2400">
                <a:solidFill>
                  <a:srgbClr val="F15D2A"/>
                </a:solidFill>
                <a:latin typeface="Roboto"/>
                <a:ea typeface="Roboto"/>
                <a:cs typeface="Roboto"/>
                <a:sym typeface="Roboto"/>
              </a:rPr>
              <a:t>Still responsive.</a:t>
            </a:r>
            <a:endParaRPr b="1" sz="2400">
              <a:solidFill>
                <a:srgbClr val="F15D2A"/>
              </a:solidFill>
              <a:latin typeface="Roboto"/>
              <a:ea typeface="Roboto"/>
              <a:cs typeface="Roboto"/>
              <a:sym typeface="Roboto"/>
            </a:endParaRPr>
          </a:p>
        </p:txBody>
      </p:sp>
      <p:sp>
        <p:nvSpPr>
          <p:cNvPr id="329" name="Google Shape;329;p26"/>
          <p:cNvSpPr/>
          <p:nvPr/>
        </p:nvSpPr>
        <p:spPr>
          <a:xfrm>
            <a:off x="4307425" y="4138125"/>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0</a:t>
            </a:r>
            <a:endParaRPr b="1" sz="2400">
              <a:solidFill>
                <a:srgbClr val="FFFFFF"/>
              </a:solidFill>
            </a:endParaRPr>
          </a:p>
        </p:txBody>
      </p:sp>
      <p:sp>
        <p:nvSpPr>
          <p:cNvPr id="330" name="Google Shape;330;p26"/>
          <p:cNvSpPr txBox="1"/>
          <p:nvPr/>
        </p:nvSpPr>
        <p:spPr>
          <a:xfrm>
            <a:off x="4963925" y="41045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Ignorance</a:t>
            </a:r>
            <a:endParaRPr sz="3600">
              <a:solidFill>
                <a:srgbClr val="B7B7B7"/>
              </a:solidFill>
            </a:endParaRPr>
          </a:p>
        </p:txBody>
      </p:sp>
      <p:sp>
        <p:nvSpPr>
          <p:cNvPr id="331" name="Google Shape;331;p26"/>
          <p:cNvSpPr txBox="1"/>
          <p:nvPr/>
        </p:nvSpPr>
        <p:spPr>
          <a:xfrm>
            <a:off x="3748113" y="3535875"/>
            <a:ext cx="8172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Alerts</a:t>
            </a:r>
            <a:endParaRPr sz="1800" u="sng">
              <a:solidFill>
                <a:srgbClr val="F15D2A"/>
              </a:solidFill>
            </a:endParaRPr>
          </a:p>
        </p:txBody>
      </p:sp>
      <p:grpSp>
        <p:nvGrpSpPr>
          <p:cNvPr id="332" name="Google Shape;332;p26"/>
          <p:cNvGrpSpPr/>
          <p:nvPr/>
        </p:nvGrpSpPr>
        <p:grpSpPr>
          <a:xfrm>
            <a:off x="5081146" y="2398554"/>
            <a:ext cx="5767900" cy="556200"/>
            <a:chOff x="2244125" y="3301050"/>
            <a:chExt cx="5767900" cy="556200"/>
          </a:xfrm>
        </p:grpSpPr>
        <p:sp>
          <p:nvSpPr>
            <p:cNvPr id="333" name="Google Shape;333;p26"/>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3</a:t>
              </a:r>
              <a:endParaRPr b="1" sz="2400">
                <a:solidFill>
                  <a:srgbClr val="FFFFFF"/>
                </a:solidFill>
              </a:endParaRPr>
            </a:p>
          </p:txBody>
        </p:sp>
        <p:sp>
          <p:nvSpPr>
            <p:cNvPr id="334" name="Google Shape;334;p26"/>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Aggregation</a:t>
              </a:r>
              <a:endParaRPr sz="3600"/>
            </a:p>
          </p:txBody>
        </p:sp>
      </p:grpSp>
      <p:sp>
        <p:nvSpPr>
          <p:cNvPr id="335" name="Google Shape;335;p26"/>
          <p:cNvSpPr txBox="1"/>
          <p:nvPr/>
        </p:nvSpPr>
        <p:spPr>
          <a:xfrm>
            <a:off x="3473475" y="2813950"/>
            <a:ext cx="1366500" cy="72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Logs</a:t>
            </a:r>
            <a:br>
              <a:rPr lang="en-GB" sz="1800" u="sng">
                <a:solidFill>
                  <a:srgbClr val="F15D2A"/>
                </a:solidFill>
              </a:rPr>
            </a:br>
            <a:r>
              <a:rPr lang="en-GB" sz="1800" u="sng">
                <a:solidFill>
                  <a:srgbClr val="F15D2A"/>
                </a:solidFill>
              </a:rPr>
              <a:t>Forensics</a:t>
            </a:r>
            <a:endParaRPr sz="1800" u="sng">
              <a:solidFill>
                <a:srgbClr val="F15D2A"/>
              </a:solidFill>
            </a:endParaRPr>
          </a:p>
        </p:txBody>
      </p:sp>
      <p:grpSp>
        <p:nvGrpSpPr>
          <p:cNvPr id="336" name="Google Shape;336;p26"/>
          <p:cNvGrpSpPr/>
          <p:nvPr/>
        </p:nvGrpSpPr>
        <p:grpSpPr>
          <a:xfrm>
            <a:off x="4565332" y="3535868"/>
            <a:ext cx="5767900" cy="556200"/>
            <a:chOff x="2244125" y="3301050"/>
            <a:chExt cx="5767900" cy="556200"/>
          </a:xfrm>
        </p:grpSpPr>
        <p:sp>
          <p:nvSpPr>
            <p:cNvPr id="337" name="Google Shape;337;p26"/>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1</a:t>
              </a:r>
              <a:endParaRPr b="1" sz="2400">
                <a:solidFill>
                  <a:srgbClr val="FFFFFF"/>
                </a:solidFill>
              </a:endParaRPr>
            </a:p>
          </p:txBody>
        </p:sp>
        <p:sp>
          <p:nvSpPr>
            <p:cNvPr id="338" name="Google Shape;338;p26"/>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Availability</a:t>
              </a:r>
              <a:endParaRPr sz="3600"/>
            </a:p>
          </p:txBody>
        </p:sp>
      </p:grpSp>
      <p:grpSp>
        <p:nvGrpSpPr>
          <p:cNvPr id="339" name="Google Shape;339;p26"/>
          <p:cNvGrpSpPr/>
          <p:nvPr/>
        </p:nvGrpSpPr>
        <p:grpSpPr>
          <a:xfrm>
            <a:off x="4823239" y="2967211"/>
            <a:ext cx="5767900" cy="556200"/>
            <a:chOff x="2244125" y="3301050"/>
            <a:chExt cx="5767900" cy="556200"/>
          </a:xfrm>
        </p:grpSpPr>
        <p:sp>
          <p:nvSpPr>
            <p:cNvPr id="340" name="Google Shape;340;p26"/>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2</a:t>
              </a:r>
              <a:endParaRPr b="1" sz="2400">
                <a:solidFill>
                  <a:srgbClr val="FFFFFF"/>
                </a:solidFill>
              </a:endParaRPr>
            </a:p>
          </p:txBody>
        </p:sp>
        <p:sp>
          <p:nvSpPr>
            <p:cNvPr id="341" name="Google Shape;341;p26"/>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Collection</a:t>
              </a:r>
              <a:endParaRPr sz="3600"/>
            </a:p>
          </p:txBody>
        </p:sp>
      </p:grpSp>
      <p:grpSp>
        <p:nvGrpSpPr>
          <p:cNvPr id="342" name="Google Shape;342;p26"/>
          <p:cNvGrpSpPr/>
          <p:nvPr/>
        </p:nvGrpSpPr>
        <p:grpSpPr>
          <a:xfrm>
            <a:off x="4307425" y="4104525"/>
            <a:ext cx="5767900" cy="556200"/>
            <a:chOff x="2244125" y="3965925"/>
            <a:chExt cx="5767900" cy="556200"/>
          </a:xfrm>
        </p:grpSpPr>
        <p:sp>
          <p:nvSpPr>
            <p:cNvPr id="343" name="Google Shape;343;p26"/>
            <p:cNvSpPr/>
            <p:nvPr/>
          </p:nvSpPr>
          <p:spPr>
            <a:xfrm>
              <a:off x="2244125" y="3999525"/>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0</a:t>
              </a:r>
              <a:endParaRPr b="1" sz="2400">
                <a:solidFill>
                  <a:srgbClr val="FFFFFF"/>
                </a:solidFill>
              </a:endParaRPr>
            </a:p>
          </p:txBody>
        </p:sp>
        <p:sp>
          <p:nvSpPr>
            <p:cNvPr id="344" name="Google Shape;344;p26"/>
            <p:cNvSpPr txBox="1"/>
            <p:nvPr/>
          </p:nvSpPr>
          <p:spPr>
            <a:xfrm>
              <a:off x="2900625" y="39659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Ignorance</a:t>
              </a:r>
              <a:endParaRPr sz="3600"/>
            </a:p>
          </p:txBody>
        </p:sp>
      </p:grpSp>
      <p:grpSp>
        <p:nvGrpSpPr>
          <p:cNvPr id="345" name="Google Shape;345;p26"/>
          <p:cNvGrpSpPr/>
          <p:nvPr/>
        </p:nvGrpSpPr>
        <p:grpSpPr>
          <a:xfrm>
            <a:off x="5339054" y="1829896"/>
            <a:ext cx="5767900" cy="556200"/>
            <a:chOff x="2244125" y="3301050"/>
            <a:chExt cx="5767900" cy="556200"/>
          </a:xfrm>
        </p:grpSpPr>
        <p:sp>
          <p:nvSpPr>
            <p:cNvPr id="346" name="Google Shape;346;p26"/>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4</a:t>
              </a:r>
              <a:endParaRPr b="1" sz="2400">
                <a:solidFill>
                  <a:srgbClr val="FFFFFF"/>
                </a:solidFill>
              </a:endParaRPr>
            </a:p>
          </p:txBody>
        </p:sp>
        <p:sp>
          <p:nvSpPr>
            <p:cNvPr id="347" name="Google Shape;347;p26"/>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Analysis</a:t>
              </a:r>
              <a:endParaRPr sz="3600"/>
            </a:p>
          </p:txBody>
        </p:sp>
      </p:grpSp>
      <p:sp>
        <p:nvSpPr>
          <p:cNvPr id="348" name="Google Shape;348;p26"/>
          <p:cNvSpPr txBox="1"/>
          <p:nvPr/>
        </p:nvSpPr>
        <p:spPr>
          <a:xfrm>
            <a:off x="3315947" y="2420225"/>
            <a:ext cx="17385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Persistence</a:t>
            </a:r>
            <a:endParaRPr sz="1800" u="sng">
              <a:solidFill>
                <a:srgbClr val="F15D2A"/>
              </a:solidFill>
            </a:endParaRPr>
          </a:p>
        </p:txBody>
      </p:sp>
      <p:grpSp>
        <p:nvGrpSpPr>
          <p:cNvPr id="349" name="Google Shape;349;p26"/>
          <p:cNvGrpSpPr/>
          <p:nvPr/>
        </p:nvGrpSpPr>
        <p:grpSpPr>
          <a:xfrm>
            <a:off x="5596961" y="1261239"/>
            <a:ext cx="5767900" cy="556200"/>
            <a:chOff x="2244125" y="3301050"/>
            <a:chExt cx="5767900" cy="556200"/>
          </a:xfrm>
        </p:grpSpPr>
        <p:sp>
          <p:nvSpPr>
            <p:cNvPr id="350" name="Google Shape;350;p26"/>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5</a:t>
              </a:r>
              <a:endParaRPr b="1" sz="2400">
                <a:solidFill>
                  <a:srgbClr val="FFFFFF"/>
                </a:solidFill>
              </a:endParaRPr>
            </a:p>
          </p:txBody>
        </p:sp>
        <p:sp>
          <p:nvSpPr>
            <p:cNvPr id="351" name="Google Shape;351;p26"/>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Learning</a:t>
              </a:r>
              <a:endParaRPr sz="3600"/>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55" name="Shape 355"/>
        <p:cNvGrpSpPr/>
        <p:nvPr/>
      </p:nvGrpSpPr>
      <p:grpSpPr>
        <a:xfrm>
          <a:off x="0" y="0"/>
          <a:ext cx="0" cy="0"/>
          <a:chOff x="0" y="0"/>
          <a:chExt cx="0" cy="0"/>
        </a:xfrm>
      </p:grpSpPr>
      <p:sp>
        <p:nvSpPr>
          <p:cNvPr id="356" name="Google Shape;356;p27"/>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357" name="Google Shape;357;p27"/>
          <p:cNvSpPr/>
          <p:nvPr/>
        </p:nvSpPr>
        <p:spPr>
          <a:xfrm>
            <a:off x="4565332" y="3569468"/>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1</a:t>
            </a:r>
            <a:endParaRPr b="1" sz="2400">
              <a:solidFill>
                <a:srgbClr val="FFFFFF"/>
              </a:solidFill>
            </a:endParaRPr>
          </a:p>
        </p:txBody>
      </p:sp>
      <p:sp>
        <p:nvSpPr>
          <p:cNvPr id="358" name="Google Shape;358;p27"/>
          <p:cNvSpPr txBox="1"/>
          <p:nvPr/>
        </p:nvSpPr>
        <p:spPr>
          <a:xfrm>
            <a:off x="5221832" y="3535868"/>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Availability</a:t>
            </a:r>
            <a:endParaRPr sz="3600">
              <a:solidFill>
                <a:srgbClr val="B7B7B7"/>
              </a:solidFill>
            </a:endParaRPr>
          </a:p>
        </p:txBody>
      </p:sp>
      <p:sp>
        <p:nvSpPr>
          <p:cNvPr id="359" name="Google Shape;359;p27"/>
          <p:cNvSpPr/>
          <p:nvPr/>
        </p:nvSpPr>
        <p:spPr>
          <a:xfrm>
            <a:off x="4823239" y="3000811"/>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2</a:t>
            </a:r>
            <a:endParaRPr b="1" sz="2400">
              <a:solidFill>
                <a:srgbClr val="FFFFFF"/>
              </a:solidFill>
            </a:endParaRPr>
          </a:p>
        </p:txBody>
      </p:sp>
      <p:sp>
        <p:nvSpPr>
          <p:cNvPr id="360" name="Google Shape;360;p27"/>
          <p:cNvSpPr txBox="1"/>
          <p:nvPr/>
        </p:nvSpPr>
        <p:spPr>
          <a:xfrm>
            <a:off x="5479739" y="2967211"/>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Collection</a:t>
            </a:r>
            <a:endParaRPr sz="3600">
              <a:solidFill>
                <a:srgbClr val="B7B7B7"/>
              </a:solidFill>
            </a:endParaRPr>
          </a:p>
        </p:txBody>
      </p:sp>
      <p:sp>
        <p:nvSpPr>
          <p:cNvPr id="361" name="Google Shape;361;p27"/>
          <p:cNvSpPr/>
          <p:nvPr/>
        </p:nvSpPr>
        <p:spPr>
          <a:xfrm>
            <a:off x="5081146" y="2432154"/>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3</a:t>
            </a:r>
            <a:endParaRPr b="1" sz="2400">
              <a:solidFill>
                <a:srgbClr val="FFFFFF"/>
              </a:solidFill>
            </a:endParaRPr>
          </a:p>
        </p:txBody>
      </p:sp>
      <p:sp>
        <p:nvSpPr>
          <p:cNvPr id="362" name="Google Shape;362;p27"/>
          <p:cNvSpPr txBox="1"/>
          <p:nvPr/>
        </p:nvSpPr>
        <p:spPr>
          <a:xfrm>
            <a:off x="5737646" y="2398554"/>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Aggregation</a:t>
            </a:r>
            <a:endParaRPr sz="3600">
              <a:solidFill>
                <a:srgbClr val="B7B7B7"/>
              </a:solidFill>
            </a:endParaRPr>
          </a:p>
        </p:txBody>
      </p:sp>
      <p:sp>
        <p:nvSpPr>
          <p:cNvPr id="363" name="Google Shape;363;p27"/>
          <p:cNvSpPr/>
          <p:nvPr/>
        </p:nvSpPr>
        <p:spPr>
          <a:xfrm>
            <a:off x="5339054" y="1863496"/>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4</a:t>
            </a:r>
            <a:endParaRPr b="1" sz="2400">
              <a:solidFill>
                <a:srgbClr val="FFFFFF"/>
              </a:solidFill>
            </a:endParaRPr>
          </a:p>
        </p:txBody>
      </p:sp>
      <p:sp>
        <p:nvSpPr>
          <p:cNvPr id="364" name="Google Shape;364;p27"/>
          <p:cNvSpPr txBox="1"/>
          <p:nvPr/>
        </p:nvSpPr>
        <p:spPr>
          <a:xfrm>
            <a:off x="5995554" y="1829896"/>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Analysis</a:t>
            </a:r>
            <a:endParaRPr sz="3600">
              <a:solidFill>
                <a:srgbClr val="B7B7B7"/>
              </a:solidFill>
            </a:endParaRPr>
          </a:p>
        </p:txBody>
      </p:sp>
      <p:sp>
        <p:nvSpPr>
          <p:cNvPr id="365" name="Google Shape;365;p27"/>
          <p:cNvSpPr/>
          <p:nvPr/>
        </p:nvSpPr>
        <p:spPr>
          <a:xfrm>
            <a:off x="5596961" y="1294839"/>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5</a:t>
            </a:r>
            <a:endParaRPr b="1" sz="2400">
              <a:solidFill>
                <a:srgbClr val="FFFFFF"/>
              </a:solidFill>
            </a:endParaRPr>
          </a:p>
        </p:txBody>
      </p:sp>
      <p:sp>
        <p:nvSpPr>
          <p:cNvPr id="366" name="Google Shape;366;p27"/>
          <p:cNvSpPr txBox="1"/>
          <p:nvPr/>
        </p:nvSpPr>
        <p:spPr>
          <a:xfrm>
            <a:off x="6253461" y="1261239"/>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Learning</a:t>
            </a:r>
            <a:endParaRPr sz="3600">
              <a:solidFill>
                <a:srgbClr val="B7B7B7"/>
              </a:solidFill>
            </a:endParaRPr>
          </a:p>
        </p:txBody>
      </p:sp>
      <p:sp>
        <p:nvSpPr>
          <p:cNvPr id="367" name="Google Shape;367;p27"/>
          <p:cNvSpPr/>
          <p:nvPr/>
        </p:nvSpPr>
        <p:spPr>
          <a:xfrm>
            <a:off x="5854868" y="726182"/>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6</a:t>
            </a:r>
            <a:endParaRPr b="1" sz="2400">
              <a:solidFill>
                <a:srgbClr val="FFFFFF"/>
              </a:solidFill>
            </a:endParaRPr>
          </a:p>
        </p:txBody>
      </p:sp>
      <p:sp>
        <p:nvSpPr>
          <p:cNvPr id="368" name="Google Shape;368;p27"/>
          <p:cNvSpPr txBox="1"/>
          <p:nvPr/>
        </p:nvSpPr>
        <p:spPr>
          <a:xfrm>
            <a:off x="6511368" y="692582"/>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Automation</a:t>
            </a:r>
            <a:endParaRPr sz="3600">
              <a:solidFill>
                <a:srgbClr val="B7B7B7"/>
              </a:solidFill>
            </a:endParaRPr>
          </a:p>
        </p:txBody>
      </p:sp>
      <p:sp>
        <p:nvSpPr>
          <p:cNvPr id="369" name="Google Shape;369;p27"/>
          <p:cNvSpPr/>
          <p:nvPr/>
        </p:nvSpPr>
        <p:spPr>
          <a:xfrm>
            <a:off x="6112775" y="157525"/>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7</a:t>
            </a:r>
            <a:endParaRPr b="1" sz="2400">
              <a:solidFill>
                <a:srgbClr val="FFFFFF"/>
              </a:solidFill>
            </a:endParaRPr>
          </a:p>
        </p:txBody>
      </p:sp>
      <p:sp>
        <p:nvSpPr>
          <p:cNvPr id="370" name="Google Shape;370;p27"/>
          <p:cNvSpPr txBox="1"/>
          <p:nvPr/>
        </p:nvSpPr>
        <p:spPr>
          <a:xfrm>
            <a:off x="6769275" y="1239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Proactivity</a:t>
            </a:r>
            <a:endParaRPr sz="3600">
              <a:solidFill>
                <a:srgbClr val="B7B7B7"/>
              </a:solidFill>
            </a:endParaRPr>
          </a:p>
        </p:txBody>
      </p:sp>
      <p:sp>
        <p:nvSpPr>
          <p:cNvPr id="371" name="Google Shape;371;p27"/>
          <p:cNvSpPr txBox="1"/>
          <p:nvPr/>
        </p:nvSpPr>
        <p:spPr>
          <a:xfrm>
            <a:off x="36900" y="60275"/>
            <a:ext cx="2535600" cy="18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t>The</a:t>
            </a:r>
            <a:endParaRPr sz="3600"/>
          </a:p>
          <a:p>
            <a:pPr indent="0" lvl="0" marL="0" rtl="0" algn="l">
              <a:spcBef>
                <a:spcPts val="0"/>
              </a:spcBef>
              <a:spcAft>
                <a:spcPts val="0"/>
              </a:spcAft>
              <a:buNone/>
            </a:pPr>
            <a:r>
              <a:rPr lang="en-GB" sz="3600"/>
              <a:t>Monitoring</a:t>
            </a:r>
            <a:endParaRPr sz="3600"/>
          </a:p>
          <a:p>
            <a:pPr indent="0" lvl="0" marL="0" rtl="0" algn="l">
              <a:spcBef>
                <a:spcPts val="0"/>
              </a:spcBef>
              <a:spcAft>
                <a:spcPts val="0"/>
              </a:spcAft>
              <a:buNone/>
            </a:pPr>
            <a:r>
              <a:rPr lang="en-GB" sz="3600"/>
              <a:t>Ladder</a:t>
            </a:r>
            <a:endParaRPr sz="3600"/>
          </a:p>
        </p:txBody>
      </p:sp>
      <p:sp>
        <p:nvSpPr>
          <p:cNvPr id="372" name="Google Shape;372;p27"/>
          <p:cNvSpPr/>
          <p:nvPr/>
        </p:nvSpPr>
        <p:spPr>
          <a:xfrm>
            <a:off x="3255675" y="971350"/>
            <a:ext cx="2518775" cy="1125400"/>
          </a:xfrm>
          <a:custGeom>
            <a:rect b="b" l="l" r="r" t="t"/>
            <a:pathLst>
              <a:path extrusionOk="0" h="45016" w="100751">
                <a:moveTo>
                  <a:pt x="0" y="45016"/>
                </a:moveTo>
                <a:cubicBezTo>
                  <a:pt x="6431" y="39568"/>
                  <a:pt x="21793" y="19829"/>
                  <a:pt x="38585" y="12326"/>
                </a:cubicBezTo>
                <a:cubicBezTo>
                  <a:pt x="55377" y="4823"/>
                  <a:pt x="90390" y="2054"/>
                  <a:pt x="100751" y="0"/>
                </a:cubicBezTo>
              </a:path>
            </a:pathLst>
          </a:custGeom>
          <a:noFill/>
          <a:ln cap="flat" cmpd="sng" w="76200">
            <a:solidFill>
              <a:srgbClr val="F15D2A"/>
            </a:solidFill>
            <a:prstDash val="solid"/>
            <a:round/>
            <a:headEnd len="med" w="med" type="none"/>
            <a:tailEnd len="med" w="med" type="triangle"/>
          </a:ln>
        </p:spPr>
      </p:sp>
      <p:sp>
        <p:nvSpPr>
          <p:cNvPr id="373" name="Google Shape;373;p27"/>
          <p:cNvSpPr txBox="1"/>
          <p:nvPr/>
        </p:nvSpPr>
        <p:spPr>
          <a:xfrm>
            <a:off x="36900" y="1997475"/>
            <a:ext cx="3781500" cy="18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400">
                <a:solidFill>
                  <a:srgbClr val="F15D2A"/>
                </a:solidFill>
                <a:latin typeface="Roboto"/>
                <a:ea typeface="Roboto"/>
                <a:cs typeface="Roboto"/>
                <a:sym typeface="Roboto"/>
              </a:rPr>
              <a:t>Automated remediations.</a:t>
            </a:r>
            <a:endParaRPr b="1" sz="2400">
              <a:solidFill>
                <a:srgbClr val="F15D2A"/>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GB" sz="2400">
                <a:solidFill>
                  <a:srgbClr val="F15D2A"/>
                </a:solidFill>
                <a:latin typeface="Roboto"/>
                <a:ea typeface="Roboto"/>
                <a:cs typeface="Roboto"/>
                <a:sym typeface="Roboto"/>
              </a:rPr>
              <a:t>Incident report creation.</a:t>
            </a:r>
            <a:endParaRPr b="1" sz="2400">
              <a:solidFill>
                <a:srgbClr val="F15D2A"/>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GB" sz="2400">
                <a:solidFill>
                  <a:srgbClr val="F15D2A"/>
                </a:solidFill>
                <a:latin typeface="Roboto"/>
                <a:ea typeface="Roboto"/>
                <a:cs typeface="Roboto"/>
                <a:sym typeface="Roboto"/>
              </a:rPr>
              <a:t>No customer impact.</a:t>
            </a:r>
            <a:endParaRPr b="1" sz="2400">
              <a:solidFill>
                <a:srgbClr val="F15D2A"/>
              </a:solidFill>
              <a:latin typeface="Roboto"/>
              <a:ea typeface="Roboto"/>
              <a:cs typeface="Roboto"/>
              <a:sym typeface="Roboto"/>
            </a:endParaRPr>
          </a:p>
          <a:p>
            <a:pPr indent="0" lvl="0" marL="0" rtl="0" algn="ctr">
              <a:spcBef>
                <a:spcPts val="0"/>
              </a:spcBef>
              <a:spcAft>
                <a:spcPts val="0"/>
              </a:spcAft>
              <a:buNone/>
            </a:pPr>
            <a:r>
              <a:t/>
            </a:r>
            <a:endParaRPr b="1" sz="2400">
              <a:solidFill>
                <a:srgbClr val="F15D2A"/>
              </a:solidFill>
              <a:latin typeface="Roboto"/>
              <a:ea typeface="Roboto"/>
              <a:cs typeface="Roboto"/>
              <a:sym typeface="Roboto"/>
            </a:endParaRPr>
          </a:p>
        </p:txBody>
      </p:sp>
      <p:sp>
        <p:nvSpPr>
          <p:cNvPr id="374" name="Google Shape;374;p27"/>
          <p:cNvSpPr/>
          <p:nvPr/>
        </p:nvSpPr>
        <p:spPr>
          <a:xfrm>
            <a:off x="4307425" y="4138125"/>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0</a:t>
            </a:r>
            <a:endParaRPr b="1" sz="2400">
              <a:solidFill>
                <a:srgbClr val="FFFFFF"/>
              </a:solidFill>
            </a:endParaRPr>
          </a:p>
        </p:txBody>
      </p:sp>
      <p:sp>
        <p:nvSpPr>
          <p:cNvPr id="375" name="Google Shape;375;p27"/>
          <p:cNvSpPr txBox="1"/>
          <p:nvPr/>
        </p:nvSpPr>
        <p:spPr>
          <a:xfrm>
            <a:off x="4963925" y="41045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Ignorance</a:t>
            </a:r>
            <a:endParaRPr sz="3600">
              <a:solidFill>
                <a:srgbClr val="B7B7B7"/>
              </a:solidFill>
            </a:endParaRPr>
          </a:p>
        </p:txBody>
      </p:sp>
      <p:sp>
        <p:nvSpPr>
          <p:cNvPr id="376" name="Google Shape;376;p27"/>
          <p:cNvSpPr txBox="1"/>
          <p:nvPr/>
        </p:nvSpPr>
        <p:spPr>
          <a:xfrm>
            <a:off x="3748113" y="3535875"/>
            <a:ext cx="8172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Alerts</a:t>
            </a:r>
            <a:endParaRPr sz="1800" u="sng">
              <a:solidFill>
                <a:srgbClr val="F15D2A"/>
              </a:solidFill>
            </a:endParaRPr>
          </a:p>
        </p:txBody>
      </p:sp>
      <p:grpSp>
        <p:nvGrpSpPr>
          <p:cNvPr id="377" name="Google Shape;377;p27"/>
          <p:cNvGrpSpPr/>
          <p:nvPr/>
        </p:nvGrpSpPr>
        <p:grpSpPr>
          <a:xfrm>
            <a:off x="5081146" y="2398554"/>
            <a:ext cx="5767900" cy="556200"/>
            <a:chOff x="2244125" y="3301050"/>
            <a:chExt cx="5767900" cy="556200"/>
          </a:xfrm>
        </p:grpSpPr>
        <p:sp>
          <p:nvSpPr>
            <p:cNvPr id="378" name="Google Shape;378;p27"/>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3</a:t>
              </a:r>
              <a:endParaRPr b="1" sz="2400">
                <a:solidFill>
                  <a:srgbClr val="FFFFFF"/>
                </a:solidFill>
              </a:endParaRPr>
            </a:p>
          </p:txBody>
        </p:sp>
        <p:sp>
          <p:nvSpPr>
            <p:cNvPr id="379" name="Google Shape;379;p27"/>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Aggregation</a:t>
              </a:r>
              <a:endParaRPr sz="3600"/>
            </a:p>
          </p:txBody>
        </p:sp>
      </p:grpSp>
      <p:sp>
        <p:nvSpPr>
          <p:cNvPr id="380" name="Google Shape;380;p27"/>
          <p:cNvSpPr txBox="1"/>
          <p:nvPr/>
        </p:nvSpPr>
        <p:spPr>
          <a:xfrm>
            <a:off x="3473475" y="2813950"/>
            <a:ext cx="1366500" cy="72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Logs</a:t>
            </a:r>
            <a:br>
              <a:rPr lang="en-GB" sz="1800" u="sng">
                <a:solidFill>
                  <a:srgbClr val="F15D2A"/>
                </a:solidFill>
              </a:rPr>
            </a:br>
            <a:r>
              <a:rPr lang="en-GB" sz="1800" u="sng">
                <a:solidFill>
                  <a:srgbClr val="F15D2A"/>
                </a:solidFill>
              </a:rPr>
              <a:t>Forensics</a:t>
            </a:r>
            <a:endParaRPr sz="1800" u="sng">
              <a:solidFill>
                <a:srgbClr val="F15D2A"/>
              </a:solidFill>
            </a:endParaRPr>
          </a:p>
        </p:txBody>
      </p:sp>
      <p:grpSp>
        <p:nvGrpSpPr>
          <p:cNvPr id="381" name="Google Shape;381;p27"/>
          <p:cNvGrpSpPr/>
          <p:nvPr/>
        </p:nvGrpSpPr>
        <p:grpSpPr>
          <a:xfrm>
            <a:off x="4565332" y="3535868"/>
            <a:ext cx="5767900" cy="556200"/>
            <a:chOff x="2244125" y="3301050"/>
            <a:chExt cx="5767900" cy="556200"/>
          </a:xfrm>
        </p:grpSpPr>
        <p:sp>
          <p:nvSpPr>
            <p:cNvPr id="382" name="Google Shape;382;p27"/>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1</a:t>
              </a:r>
              <a:endParaRPr b="1" sz="2400">
                <a:solidFill>
                  <a:srgbClr val="FFFFFF"/>
                </a:solidFill>
              </a:endParaRPr>
            </a:p>
          </p:txBody>
        </p:sp>
        <p:sp>
          <p:nvSpPr>
            <p:cNvPr id="383" name="Google Shape;383;p27"/>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Availability</a:t>
              </a:r>
              <a:endParaRPr sz="3600"/>
            </a:p>
          </p:txBody>
        </p:sp>
      </p:grpSp>
      <p:grpSp>
        <p:nvGrpSpPr>
          <p:cNvPr id="384" name="Google Shape;384;p27"/>
          <p:cNvGrpSpPr/>
          <p:nvPr/>
        </p:nvGrpSpPr>
        <p:grpSpPr>
          <a:xfrm>
            <a:off x="4823239" y="2967211"/>
            <a:ext cx="5767900" cy="556200"/>
            <a:chOff x="2244125" y="3301050"/>
            <a:chExt cx="5767900" cy="556200"/>
          </a:xfrm>
        </p:grpSpPr>
        <p:sp>
          <p:nvSpPr>
            <p:cNvPr id="385" name="Google Shape;385;p27"/>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2</a:t>
              </a:r>
              <a:endParaRPr b="1" sz="2400">
                <a:solidFill>
                  <a:srgbClr val="FFFFFF"/>
                </a:solidFill>
              </a:endParaRPr>
            </a:p>
          </p:txBody>
        </p:sp>
        <p:sp>
          <p:nvSpPr>
            <p:cNvPr id="386" name="Google Shape;386;p27"/>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Collection</a:t>
              </a:r>
              <a:endParaRPr sz="3600"/>
            </a:p>
          </p:txBody>
        </p:sp>
      </p:grpSp>
      <p:grpSp>
        <p:nvGrpSpPr>
          <p:cNvPr id="387" name="Google Shape;387;p27"/>
          <p:cNvGrpSpPr/>
          <p:nvPr/>
        </p:nvGrpSpPr>
        <p:grpSpPr>
          <a:xfrm>
            <a:off x="4307425" y="4104525"/>
            <a:ext cx="5767900" cy="556200"/>
            <a:chOff x="2244125" y="3965925"/>
            <a:chExt cx="5767900" cy="556200"/>
          </a:xfrm>
        </p:grpSpPr>
        <p:sp>
          <p:nvSpPr>
            <p:cNvPr id="388" name="Google Shape;388;p27"/>
            <p:cNvSpPr/>
            <p:nvPr/>
          </p:nvSpPr>
          <p:spPr>
            <a:xfrm>
              <a:off x="2244125" y="3999525"/>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0</a:t>
              </a:r>
              <a:endParaRPr b="1" sz="2400">
                <a:solidFill>
                  <a:srgbClr val="FFFFFF"/>
                </a:solidFill>
              </a:endParaRPr>
            </a:p>
          </p:txBody>
        </p:sp>
        <p:sp>
          <p:nvSpPr>
            <p:cNvPr id="389" name="Google Shape;389;p27"/>
            <p:cNvSpPr txBox="1"/>
            <p:nvPr/>
          </p:nvSpPr>
          <p:spPr>
            <a:xfrm>
              <a:off x="2900625" y="39659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Ignorance</a:t>
              </a:r>
              <a:endParaRPr sz="3600"/>
            </a:p>
          </p:txBody>
        </p:sp>
      </p:grpSp>
      <p:grpSp>
        <p:nvGrpSpPr>
          <p:cNvPr id="390" name="Google Shape;390;p27"/>
          <p:cNvGrpSpPr/>
          <p:nvPr/>
        </p:nvGrpSpPr>
        <p:grpSpPr>
          <a:xfrm>
            <a:off x="5339054" y="1829896"/>
            <a:ext cx="5767900" cy="556200"/>
            <a:chOff x="2244125" y="3301050"/>
            <a:chExt cx="5767900" cy="556200"/>
          </a:xfrm>
        </p:grpSpPr>
        <p:sp>
          <p:nvSpPr>
            <p:cNvPr id="391" name="Google Shape;391;p27"/>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4</a:t>
              </a:r>
              <a:endParaRPr b="1" sz="2400">
                <a:solidFill>
                  <a:srgbClr val="FFFFFF"/>
                </a:solidFill>
              </a:endParaRPr>
            </a:p>
          </p:txBody>
        </p:sp>
        <p:sp>
          <p:nvSpPr>
            <p:cNvPr id="392" name="Google Shape;392;p27"/>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Analysis</a:t>
              </a:r>
              <a:endParaRPr sz="3600"/>
            </a:p>
          </p:txBody>
        </p:sp>
      </p:grpSp>
      <p:sp>
        <p:nvSpPr>
          <p:cNvPr id="393" name="Google Shape;393;p27"/>
          <p:cNvSpPr txBox="1"/>
          <p:nvPr/>
        </p:nvSpPr>
        <p:spPr>
          <a:xfrm>
            <a:off x="3315947" y="2420225"/>
            <a:ext cx="17385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Persistence</a:t>
            </a:r>
            <a:endParaRPr sz="1800" u="sng">
              <a:solidFill>
                <a:srgbClr val="F15D2A"/>
              </a:solidFill>
            </a:endParaRPr>
          </a:p>
        </p:txBody>
      </p:sp>
      <p:grpSp>
        <p:nvGrpSpPr>
          <p:cNvPr id="394" name="Google Shape;394;p27"/>
          <p:cNvGrpSpPr/>
          <p:nvPr/>
        </p:nvGrpSpPr>
        <p:grpSpPr>
          <a:xfrm>
            <a:off x="5596961" y="1261239"/>
            <a:ext cx="5767900" cy="556200"/>
            <a:chOff x="2244125" y="3301050"/>
            <a:chExt cx="5767900" cy="556200"/>
          </a:xfrm>
        </p:grpSpPr>
        <p:sp>
          <p:nvSpPr>
            <p:cNvPr id="395" name="Google Shape;395;p27"/>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5</a:t>
              </a:r>
              <a:endParaRPr b="1" sz="2400">
                <a:solidFill>
                  <a:srgbClr val="FFFFFF"/>
                </a:solidFill>
              </a:endParaRPr>
            </a:p>
          </p:txBody>
        </p:sp>
        <p:sp>
          <p:nvSpPr>
            <p:cNvPr id="396" name="Google Shape;396;p27"/>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Learning</a:t>
              </a:r>
              <a:endParaRPr sz="3600"/>
            </a:p>
          </p:txBody>
        </p:sp>
      </p:grpSp>
      <p:grpSp>
        <p:nvGrpSpPr>
          <p:cNvPr id="397" name="Google Shape;397;p27"/>
          <p:cNvGrpSpPr/>
          <p:nvPr/>
        </p:nvGrpSpPr>
        <p:grpSpPr>
          <a:xfrm>
            <a:off x="5854868" y="692582"/>
            <a:ext cx="5767900" cy="556200"/>
            <a:chOff x="2244125" y="3301050"/>
            <a:chExt cx="5767900" cy="556200"/>
          </a:xfrm>
        </p:grpSpPr>
        <p:sp>
          <p:nvSpPr>
            <p:cNvPr id="398" name="Google Shape;398;p27"/>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6</a:t>
              </a:r>
              <a:endParaRPr b="1" sz="2400">
                <a:solidFill>
                  <a:srgbClr val="FFFFFF"/>
                </a:solidFill>
              </a:endParaRPr>
            </a:p>
          </p:txBody>
        </p:sp>
        <p:sp>
          <p:nvSpPr>
            <p:cNvPr id="399" name="Google Shape;399;p27"/>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Automation</a:t>
              </a:r>
              <a:endParaRPr sz="3600"/>
            </a:p>
          </p:txBody>
        </p:sp>
      </p:grpSp>
      <p:sp>
        <p:nvSpPr>
          <p:cNvPr id="400" name="Google Shape;400;p27"/>
          <p:cNvSpPr txBox="1"/>
          <p:nvPr/>
        </p:nvSpPr>
        <p:spPr>
          <a:xfrm>
            <a:off x="3858447" y="1304575"/>
            <a:ext cx="17385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Antifragile</a:t>
            </a:r>
            <a:endParaRPr sz="1800" u="sng">
              <a:solidFill>
                <a:srgbClr val="F15D2A"/>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04" name="Shape 404"/>
        <p:cNvGrpSpPr/>
        <p:nvPr/>
      </p:nvGrpSpPr>
      <p:grpSpPr>
        <a:xfrm>
          <a:off x="0" y="0"/>
          <a:ext cx="0" cy="0"/>
          <a:chOff x="0" y="0"/>
          <a:chExt cx="0" cy="0"/>
        </a:xfrm>
      </p:grpSpPr>
      <p:sp>
        <p:nvSpPr>
          <p:cNvPr id="405" name="Google Shape;405;p28"/>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406" name="Google Shape;406;p28"/>
          <p:cNvSpPr/>
          <p:nvPr/>
        </p:nvSpPr>
        <p:spPr>
          <a:xfrm>
            <a:off x="4565332" y="3569468"/>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1</a:t>
            </a:r>
            <a:endParaRPr b="1" sz="2400">
              <a:solidFill>
                <a:srgbClr val="FFFFFF"/>
              </a:solidFill>
            </a:endParaRPr>
          </a:p>
        </p:txBody>
      </p:sp>
      <p:sp>
        <p:nvSpPr>
          <p:cNvPr id="407" name="Google Shape;407;p28"/>
          <p:cNvSpPr txBox="1"/>
          <p:nvPr/>
        </p:nvSpPr>
        <p:spPr>
          <a:xfrm>
            <a:off x="5221832" y="3535868"/>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Availability</a:t>
            </a:r>
            <a:endParaRPr sz="3600">
              <a:solidFill>
                <a:srgbClr val="B7B7B7"/>
              </a:solidFill>
            </a:endParaRPr>
          </a:p>
        </p:txBody>
      </p:sp>
      <p:sp>
        <p:nvSpPr>
          <p:cNvPr id="408" name="Google Shape;408;p28"/>
          <p:cNvSpPr/>
          <p:nvPr/>
        </p:nvSpPr>
        <p:spPr>
          <a:xfrm>
            <a:off x="4823239" y="3000811"/>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2</a:t>
            </a:r>
            <a:endParaRPr b="1" sz="2400">
              <a:solidFill>
                <a:srgbClr val="FFFFFF"/>
              </a:solidFill>
            </a:endParaRPr>
          </a:p>
        </p:txBody>
      </p:sp>
      <p:sp>
        <p:nvSpPr>
          <p:cNvPr id="409" name="Google Shape;409;p28"/>
          <p:cNvSpPr txBox="1"/>
          <p:nvPr/>
        </p:nvSpPr>
        <p:spPr>
          <a:xfrm>
            <a:off x="5479739" y="2967211"/>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Collection</a:t>
            </a:r>
            <a:endParaRPr sz="3600">
              <a:solidFill>
                <a:srgbClr val="B7B7B7"/>
              </a:solidFill>
            </a:endParaRPr>
          </a:p>
        </p:txBody>
      </p:sp>
      <p:sp>
        <p:nvSpPr>
          <p:cNvPr id="410" name="Google Shape;410;p28"/>
          <p:cNvSpPr/>
          <p:nvPr/>
        </p:nvSpPr>
        <p:spPr>
          <a:xfrm>
            <a:off x="5081146" y="2432154"/>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3</a:t>
            </a:r>
            <a:endParaRPr b="1" sz="2400">
              <a:solidFill>
                <a:srgbClr val="FFFFFF"/>
              </a:solidFill>
            </a:endParaRPr>
          </a:p>
        </p:txBody>
      </p:sp>
      <p:sp>
        <p:nvSpPr>
          <p:cNvPr id="411" name="Google Shape;411;p28"/>
          <p:cNvSpPr txBox="1"/>
          <p:nvPr/>
        </p:nvSpPr>
        <p:spPr>
          <a:xfrm>
            <a:off x="5737646" y="2398554"/>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Aggregation</a:t>
            </a:r>
            <a:endParaRPr sz="3600">
              <a:solidFill>
                <a:srgbClr val="B7B7B7"/>
              </a:solidFill>
            </a:endParaRPr>
          </a:p>
        </p:txBody>
      </p:sp>
      <p:sp>
        <p:nvSpPr>
          <p:cNvPr id="412" name="Google Shape;412;p28"/>
          <p:cNvSpPr/>
          <p:nvPr/>
        </p:nvSpPr>
        <p:spPr>
          <a:xfrm>
            <a:off x="5339054" y="1863496"/>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4</a:t>
            </a:r>
            <a:endParaRPr b="1" sz="2400">
              <a:solidFill>
                <a:srgbClr val="FFFFFF"/>
              </a:solidFill>
            </a:endParaRPr>
          </a:p>
        </p:txBody>
      </p:sp>
      <p:sp>
        <p:nvSpPr>
          <p:cNvPr id="413" name="Google Shape;413;p28"/>
          <p:cNvSpPr txBox="1"/>
          <p:nvPr/>
        </p:nvSpPr>
        <p:spPr>
          <a:xfrm>
            <a:off x="5995554" y="1829896"/>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Analysis</a:t>
            </a:r>
            <a:endParaRPr sz="3600">
              <a:solidFill>
                <a:srgbClr val="B7B7B7"/>
              </a:solidFill>
            </a:endParaRPr>
          </a:p>
        </p:txBody>
      </p:sp>
      <p:sp>
        <p:nvSpPr>
          <p:cNvPr id="414" name="Google Shape;414;p28"/>
          <p:cNvSpPr/>
          <p:nvPr/>
        </p:nvSpPr>
        <p:spPr>
          <a:xfrm>
            <a:off x="5596961" y="1294839"/>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5</a:t>
            </a:r>
            <a:endParaRPr b="1" sz="2400">
              <a:solidFill>
                <a:srgbClr val="FFFFFF"/>
              </a:solidFill>
            </a:endParaRPr>
          </a:p>
        </p:txBody>
      </p:sp>
      <p:sp>
        <p:nvSpPr>
          <p:cNvPr id="415" name="Google Shape;415;p28"/>
          <p:cNvSpPr txBox="1"/>
          <p:nvPr/>
        </p:nvSpPr>
        <p:spPr>
          <a:xfrm>
            <a:off x="6253461" y="1261239"/>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Learning</a:t>
            </a:r>
            <a:endParaRPr sz="3600">
              <a:solidFill>
                <a:srgbClr val="B7B7B7"/>
              </a:solidFill>
            </a:endParaRPr>
          </a:p>
        </p:txBody>
      </p:sp>
      <p:sp>
        <p:nvSpPr>
          <p:cNvPr id="416" name="Google Shape;416;p28"/>
          <p:cNvSpPr/>
          <p:nvPr/>
        </p:nvSpPr>
        <p:spPr>
          <a:xfrm>
            <a:off x="5854868" y="726182"/>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6</a:t>
            </a:r>
            <a:endParaRPr b="1" sz="2400">
              <a:solidFill>
                <a:srgbClr val="FFFFFF"/>
              </a:solidFill>
            </a:endParaRPr>
          </a:p>
        </p:txBody>
      </p:sp>
      <p:sp>
        <p:nvSpPr>
          <p:cNvPr id="417" name="Google Shape;417;p28"/>
          <p:cNvSpPr txBox="1"/>
          <p:nvPr/>
        </p:nvSpPr>
        <p:spPr>
          <a:xfrm>
            <a:off x="6511368" y="692582"/>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Automation</a:t>
            </a:r>
            <a:endParaRPr sz="3600">
              <a:solidFill>
                <a:srgbClr val="B7B7B7"/>
              </a:solidFill>
            </a:endParaRPr>
          </a:p>
        </p:txBody>
      </p:sp>
      <p:sp>
        <p:nvSpPr>
          <p:cNvPr id="418" name="Google Shape;418;p28"/>
          <p:cNvSpPr/>
          <p:nvPr/>
        </p:nvSpPr>
        <p:spPr>
          <a:xfrm>
            <a:off x="6112775" y="157525"/>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7</a:t>
            </a:r>
            <a:endParaRPr b="1" sz="2400">
              <a:solidFill>
                <a:srgbClr val="FFFFFF"/>
              </a:solidFill>
            </a:endParaRPr>
          </a:p>
        </p:txBody>
      </p:sp>
      <p:sp>
        <p:nvSpPr>
          <p:cNvPr id="419" name="Google Shape;419;p28"/>
          <p:cNvSpPr txBox="1"/>
          <p:nvPr/>
        </p:nvSpPr>
        <p:spPr>
          <a:xfrm>
            <a:off x="6769275" y="1239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Proactivity</a:t>
            </a:r>
            <a:endParaRPr sz="3600">
              <a:solidFill>
                <a:srgbClr val="B7B7B7"/>
              </a:solidFill>
            </a:endParaRPr>
          </a:p>
        </p:txBody>
      </p:sp>
      <p:sp>
        <p:nvSpPr>
          <p:cNvPr id="420" name="Google Shape;420;p28"/>
          <p:cNvSpPr txBox="1"/>
          <p:nvPr/>
        </p:nvSpPr>
        <p:spPr>
          <a:xfrm>
            <a:off x="36900" y="60275"/>
            <a:ext cx="2535600" cy="18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t>The</a:t>
            </a:r>
            <a:endParaRPr sz="3600"/>
          </a:p>
          <a:p>
            <a:pPr indent="0" lvl="0" marL="0" rtl="0" algn="l">
              <a:spcBef>
                <a:spcPts val="0"/>
              </a:spcBef>
              <a:spcAft>
                <a:spcPts val="0"/>
              </a:spcAft>
              <a:buNone/>
            </a:pPr>
            <a:r>
              <a:rPr lang="en-GB" sz="3600"/>
              <a:t>Monitoring</a:t>
            </a:r>
            <a:endParaRPr sz="3600"/>
          </a:p>
          <a:p>
            <a:pPr indent="0" lvl="0" marL="0" rtl="0" algn="l">
              <a:spcBef>
                <a:spcPts val="0"/>
              </a:spcBef>
              <a:spcAft>
                <a:spcPts val="0"/>
              </a:spcAft>
              <a:buNone/>
            </a:pPr>
            <a:r>
              <a:rPr lang="en-GB" sz="3600"/>
              <a:t>Ladder</a:t>
            </a:r>
            <a:endParaRPr sz="3600"/>
          </a:p>
        </p:txBody>
      </p:sp>
      <p:sp>
        <p:nvSpPr>
          <p:cNvPr id="421" name="Google Shape;421;p28"/>
          <p:cNvSpPr/>
          <p:nvPr/>
        </p:nvSpPr>
        <p:spPr>
          <a:xfrm>
            <a:off x="4307425" y="4138125"/>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0</a:t>
            </a:r>
            <a:endParaRPr b="1" sz="2400">
              <a:solidFill>
                <a:srgbClr val="FFFFFF"/>
              </a:solidFill>
            </a:endParaRPr>
          </a:p>
        </p:txBody>
      </p:sp>
      <p:sp>
        <p:nvSpPr>
          <p:cNvPr id="422" name="Google Shape;422;p28"/>
          <p:cNvSpPr txBox="1"/>
          <p:nvPr/>
        </p:nvSpPr>
        <p:spPr>
          <a:xfrm>
            <a:off x="4963925" y="41045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Ignorance</a:t>
            </a:r>
            <a:endParaRPr sz="3600">
              <a:solidFill>
                <a:srgbClr val="B7B7B7"/>
              </a:solidFill>
            </a:endParaRPr>
          </a:p>
        </p:txBody>
      </p:sp>
      <p:sp>
        <p:nvSpPr>
          <p:cNvPr id="423" name="Google Shape;423;p28"/>
          <p:cNvSpPr txBox="1"/>
          <p:nvPr/>
        </p:nvSpPr>
        <p:spPr>
          <a:xfrm>
            <a:off x="3748113" y="3535875"/>
            <a:ext cx="8172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Alerts</a:t>
            </a:r>
            <a:endParaRPr sz="1800" u="sng">
              <a:solidFill>
                <a:srgbClr val="F15D2A"/>
              </a:solidFill>
            </a:endParaRPr>
          </a:p>
        </p:txBody>
      </p:sp>
      <p:grpSp>
        <p:nvGrpSpPr>
          <p:cNvPr id="424" name="Google Shape;424;p28"/>
          <p:cNvGrpSpPr/>
          <p:nvPr/>
        </p:nvGrpSpPr>
        <p:grpSpPr>
          <a:xfrm>
            <a:off x="5081146" y="2398554"/>
            <a:ext cx="5767900" cy="556200"/>
            <a:chOff x="2244125" y="3301050"/>
            <a:chExt cx="5767900" cy="556200"/>
          </a:xfrm>
        </p:grpSpPr>
        <p:sp>
          <p:nvSpPr>
            <p:cNvPr id="425" name="Google Shape;425;p28"/>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3</a:t>
              </a:r>
              <a:endParaRPr b="1" sz="2400">
                <a:solidFill>
                  <a:srgbClr val="FFFFFF"/>
                </a:solidFill>
              </a:endParaRPr>
            </a:p>
          </p:txBody>
        </p:sp>
        <p:sp>
          <p:nvSpPr>
            <p:cNvPr id="426" name="Google Shape;426;p28"/>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Aggregation</a:t>
              </a:r>
              <a:endParaRPr sz="3600"/>
            </a:p>
          </p:txBody>
        </p:sp>
      </p:grpSp>
      <p:sp>
        <p:nvSpPr>
          <p:cNvPr id="427" name="Google Shape;427;p28"/>
          <p:cNvSpPr txBox="1"/>
          <p:nvPr/>
        </p:nvSpPr>
        <p:spPr>
          <a:xfrm>
            <a:off x="3473475" y="2813950"/>
            <a:ext cx="1366500" cy="72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Logs</a:t>
            </a:r>
            <a:br>
              <a:rPr lang="en-GB" sz="1800" u="sng">
                <a:solidFill>
                  <a:srgbClr val="F15D2A"/>
                </a:solidFill>
              </a:rPr>
            </a:br>
            <a:r>
              <a:rPr lang="en-GB" sz="1800" u="sng">
                <a:solidFill>
                  <a:srgbClr val="F15D2A"/>
                </a:solidFill>
              </a:rPr>
              <a:t>Forensics</a:t>
            </a:r>
            <a:endParaRPr sz="1800" u="sng">
              <a:solidFill>
                <a:srgbClr val="F15D2A"/>
              </a:solidFill>
            </a:endParaRPr>
          </a:p>
        </p:txBody>
      </p:sp>
      <p:grpSp>
        <p:nvGrpSpPr>
          <p:cNvPr id="428" name="Google Shape;428;p28"/>
          <p:cNvGrpSpPr/>
          <p:nvPr/>
        </p:nvGrpSpPr>
        <p:grpSpPr>
          <a:xfrm>
            <a:off x="4565332" y="3535868"/>
            <a:ext cx="5767900" cy="556200"/>
            <a:chOff x="2244125" y="3301050"/>
            <a:chExt cx="5767900" cy="556200"/>
          </a:xfrm>
        </p:grpSpPr>
        <p:sp>
          <p:nvSpPr>
            <p:cNvPr id="429" name="Google Shape;429;p28"/>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1</a:t>
              </a:r>
              <a:endParaRPr b="1" sz="2400">
                <a:solidFill>
                  <a:srgbClr val="FFFFFF"/>
                </a:solidFill>
              </a:endParaRPr>
            </a:p>
          </p:txBody>
        </p:sp>
        <p:sp>
          <p:nvSpPr>
            <p:cNvPr id="430" name="Google Shape;430;p28"/>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Availability</a:t>
              </a:r>
              <a:endParaRPr sz="3600"/>
            </a:p>
          </p:txBody>
        </p:sp>
      </p:grpSp>
      <p:grpSp>
        <p:nvGrpSpPr>
          <p:cNvPr id="431" name="Google Shape;431;p28"/>
          <p:cNvGrpSpPr/>
          <p:nvPr/>
        </p:nvGrpSpPr>
        <p:grpSpPr>
          <a:xfrm>
            <a:off x="4823239" y="2967211"/>
            <a:ext cx="5767900" cy="556200"/>
            <a:chOff x="2244125" y="3301050"/>
            <a:chExt cx="5767900" cy="556200"/>
          </a:xfrm>
        </p:grpSpPr>
        <p:sp>
          <p:nvSpPr>
            <p:cNvPr id="432" name="Google Shape;432;p28"/>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2</a:t>
              </a:r>
              <a:endParaRPr b="1" sz="2400">
                <a:solidFill>
                  <a:srgbClr val="FFFFFF"/>
                </a:solidFill>
              </a:endParaRPr>
            </a:p>
          </p:txBody>
        </p:sp>
        <p:sp>
          <p:nvSpPr>
            <p:cNvPr id="433" name="Google Shape;433;p28"/>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Collection</a:t>
              </a:r>
              <a:endParaRPr sz="3600"/>
            </a:p>
          </p:txBody>
        </p:sp>
      </p:grpSp>
      <p:grpSp>
        <p:nvGrpSpPr>
          <p:cNvPr id="434" name="Google Shape;434;p28"/>
          <p:cNvGrpSpPr/>
          <p:nvPr/>
        </p:nvGrpSpPr>
        <p:grpSpPr>
          <a:xfrm>
            <a:off x="4307425" y="4104525"/>
            <a:ext cx="5767900" cy="556200"/>
            <a:chOff x="2244125" y="3965925"/>
            <a:chExt cx="5767900" cy="556200"/>
          </a:xfrm>
        </p:grpSpPr>
        <p:sp>
          <p:nvSpPr>
            <p:cNvPr id="435" name="Google Shape;435;p28"/>
            <p:cNvSpPr/>
            <p:nvPr/>
          </p:nvSpPr>
          <p:spPr>
            <a:xfrm>
              <a:off x="2244125" y="3999525"/>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0</a:t>
              </a:r>
              <a:endParaRPr b="1" sz="2400">
                <a:solidFill>
                  <a:srgbClr val="FFFFFF"/>
                </a:solidFill>
              </a:endParaRPr>
            </a:p>
          </p:txBody>
        </p:sp>
        <p:sp>
          <p:nvSpPr>
            <p:cNvPr id="436" name="Google Shape;436;p28"/>
            <p:cNvSpPr txBox="1"/>
            <p:nvPr/>
          </p:nvSpPr>
          <p:spPr>
            <a:xfrm>
              <a:off x="2900625" y="39659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Ignorance</a:t>
              </a:r>
              <a:endParaRPr sz="3600"/>
            </a:p>
          </p:txBody>
        </p:sp>
      </p:grpSp>
      <p:grpSp>
        <p:nvGrpSpPr>
          <p:cNvPr id="437" name="Google Shape;437;p28"/>
          <p:cNvGrpSpPr/>
          <p:nvPr/>
        </p:nvGrpSpPr>
        <p:grpSpPr>
          <a:xfrm>
            <a:off x="5339054" y="1829896"/>
            <a:ext cx="5767900" cy="556200"/>
            <a:chOff x="2244125" y="3301050"/>
            <a:chExt cx="5767900" cy="556200"/>
          </a:xfrm>
        </p:grpSpPr>
        <p:sp>
          <p:nvSpPr>
            <p:cNvPr id="438" name="Google Shape;438;p28"/>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4</a:t>
              </a:r>
              <a:endParaRPr b="1" sz="2400">
                <a:solidFill>
                  <a:srgbClr val="FFFFFF"/>
                </a:solidFill>
              </a:endParaRPr>
            </a:p>
          </p:txBody>
        </p:sp>
        <p:sp>
          <p:nvSpPr>
            <p:cNvPr id="439" name="Google Shape;439;p28"/>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Analysis</a:t>
              </a:r>
              <a:endParaRPr sz="3600"/>
            </a:p>
          </p:txBody>
        </p:sp>
      </p:grpSp>
      <p:sp>
        <p:nvSpPr>
          <p:cNvPr id="440" name="Google Shape;440;p28"/>
          <p:cNvSpPr txBox="1"/>
          <p:nvPr/>
        </p:nvSpPr>
        <p:spPr>
          <a:xfrm>
            <a:off x="3315947" y="2420225"/>
            <a:ext cx="17385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Persistence</a:t>
            </a:r>
            <a:endParaRPr sz="1800" u="sng">
              <a:solidFill>
                <a:srgbClr val="F15D2A"/>
              </a:solidFill>
            </a:endParaRPr>
          </a:p>
        </p:txBody>
      </p:sp>
      <p:grpSp>
        <p:nvGrpSpPr>
          <p:cNvPr id="441" name="Google Shape;441;p28"/>
          <p:cNvGrpSpPr/>
          <p:nvPr/>
        </p:nvGrpSpPr>
        <p:grpSpPr>
          <a:xfrm>
            <a:off x="5596961" y="1261239"/>
            <a:ext cx="5767900" cy="556200"/>
            <a:chOff x="2244125" y="3301050"/>
            <a:chExt cx="5767900" cy="556200"/>
          </a:xfrm>
        </p:grpSpPr>
        <p:sp>
          <p:nvSpPr>
            <p:cNvPr id="442" name="Google Shape;442;p28"/>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5</a:t>
              </a:r>
              <a:endParaRPr b="1" sz="2400">
                <a:solidFill>
                  <a:srgbClr val="FFFFFF"/>
                </a:solidFill>
              </a:endParaRPr>
            </a:p>
          </p:txBody>
        </p:sp>
        <p:sp>
          <p:nvSpPr>
            <p:cNvPr id="443" name="Google Shape;443;p28"/>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Learning</a:t>
              </a:r>
              <a:endParaRPr sz="3600"/>
            </a:p>
          </p:txBody>
        </p:sp>
      </p:grpSp>
      <p:grpSp>
        <p:nvGrpSpPr>
          <p:cNvPr id="444" name="Google Shape;444;p28"/>
          <p:cNvGrpSpPr/>
          <p:nvPr/>
        </p:nvGrpSpPr>
        <p:grpSpPr>
          <a:xfrm>
            <a:off x="5854868" y="692582"/>
            <a:ext cx="5767900" cy="556200"/>
            <a:chOff x="2244125" y="3301050"/>
            <a:chExt cx="5767900" cy="556200"/>
          </a:xfrm>
        </p:grpSpPr>
        <p:sp>
          <p:nvSpPr>
            <p:cNvPr id="445" name="Google Shape;445;p28"/>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6</a:t>
              </a:r>
              <a:endParaRPr b="1" sz="2400">
                <a:solidFill>
                  <a:srgbClr val="FFFFFF"/>
                </a:solidFill>
              </a:endParaRPr>
            </a:p>
          </p:txBody>
        </p:sp>
        <p:sp>
          <p:nvSpPr>
            <p:cNvPr id="446" name="Google Shape;446;p28"/>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Automation</a:t>
              </a:r>
              <a:endParaRPr sz="3600"/>
            </a:p>
          </p:txBody>
        </p:sp>
      </p:grpSp>
      <p:sp>
        <p:nvSpPr>
          <p:cNvPr id="447" name="Google Shape;447;p28"/>
          <p:cNvSpPr txBox="1"/>
          <p:nvPr/>
        </p:nvSpPr>
        <p:spPr>
          <a:xfrm>
            <a:off x="3858447" y="1304575"/>
            <a:ext cx="17385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Antifragile</a:t>
            </a:r>
            <a:endParaRPr sz="1800" u="sng">
              <a:solidFill>
                <a:srgbClr val="F15D2A"/>
              </a:solidFill>
            </a:endParaRPr>
          </a:p>
        </p:txBody>
      </p:sp>
      <p:sp>
        <p:nvSpPr>
          <p:cNvPr id="448" name="Google Shape;448;p28"/>
          <p:cNvSpPr/>
          <p:nvPr/>
        </p:nvSpPr>
        <p:spPr>
          <a:xfrm>
            <a:off x="8744000" y="726175"/>
            <a:ext cx="315000" cy="3460800"/>
          </a:xfrm>
          <a:prstGeom prst="rightBracket">
            <a:avLst>
              <a:gd fmla="val 8333" name="adj"/>
            </a:avLst>
          </a:prstGeom>
          <a:noFill/>
          <a:ln cap="flat" cmpd="sng" w="76200">
            <a:solidFill>
              <a:srgbClr val="F15D2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8"/>
          <p:cNvSpPr txBox="1"/>
          <p:nvPr/>
        </p:nvSpPr>
        <p:spPr>
          <a:xfrm>
            <a:off x="4051047" y="745650"/>
            <a:ext cx="17385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0-impact</a:t>
            </a:r>
            <a:endParaRPr sz="1800" u="sng">
              <a:solidFill>
                <a:srgbClr val="F15D2A"/>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53" name="Shape 453"/>
        <p:cNvGrpSpPr/>
        <p:nvPr/>
      </p:nvGrpSpPr>
      <p:grpSpPr>
        <a:xfrm>
          <a:off x="0" y="0"/>
          <a:ext cx="0" cy="0"/>
          <a:chOff x="0" y="0"/>
          <a:chExt cx="0" cy="0"/>
        </a:xfrm>
      </p:grpSpPr>
      <p:sp>
        <p:nvSpPr>
          <p:cNvPr id="454" name="Google Shape;454;p29"/>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455" name="Google Shape;455;p29"/>
          <p:cNvSpPr/>
          <p:nvPr/>
        </p:nvSpPr>
        <p:spPr>
          <a:xfrm>
            <a:off x="4565332" y="3569468"/>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1</a:t>
            </a:r>
            <a:endParaRPr b="1" sz="2400">
              <a:solidFill>
                <a:srgbClr val="FFFFFF"/>
              </a:solidFill>
            </a:endParaRPr>
          </a:p>
        </p:txBody>
      </p:sp>
      <p:sp>
        <p:nvSpPr>
          <p:cNvPr id="456" name="Google Shape;456;p29"/>
          <p:cNvSpPr txBox="1"/>
          <p:nvPr/>
        </p:nvSpPr>
        <p:spPr>
          <a:xfrm>
            <a:off x="5221832" y="3535868"/>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Availability</a:t>
            </a:r>
            <a:endParaRPr sz="3600">
              <a:solidFill>
                <a:srgbClr val="B7B7B7"/>
              </a:solidFill>
            </a:endParaRPr>
          </a:p>
        </p:txBody>
      </p:sp>
      <p:sp>
        <p:nvSpPr>
          <p:cNvPr id="457" name="Google Shape;457;p29"/>
          <p:cNvSpPr/>
          <p:nvPr/>
        </p:nvSpPr>
        <p:spPr>
          <a:xfrm>
            <a:off x="4823239" y="3000811"/>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2</a:t>
            </a:r>
            <a:endParaRPr b="1" sz="2400">
              <a:solidFill>
                <a:srgbClr val="FFFFFF"/>
              </a:solidFill>
            </a:endParaRPr>
          </a:p>
        </p:txBody>
      </p:sp>
      <p:sp>
        <p:nvSpPr>
          <p:cNvPr id="458" name="Google Shape;458;p29"/>
          <p:cNvSpPr txBox="1"/>
          <p:nvPr/>
        </p:nvSpPr>
        <p:spPr>
          <a:xfrm>
            <a:off x="5479739" y="2967211"/>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Collection</a:t>
            </a:r>
            <a:endParaRPr sz="3600">
              <a:solidFill>
                <a:srgbClr val="B7B7B7"/>
              </a:solidFill>
            </a:endParaRPr>
          </a:p>
        </p:txBody>
      </p:sp>
      <p:sp>
        <p:nvSpPr>
          <p:cNvPr id="459" name="Google Shape;459;p29"/>
          <p:cNvSpPr/>
          <p:nvPr/>
        </p:nvSpPr>
        <p:spPr>
          <a:xfrm>
            <a:off x="5081146" y="2432154"/>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3</a:t>
            </a:r>
            <a:endParaRPr b="1" sz="2400">
              <a:solidFill>
                <a:srgbClr val="FFFFFF"/>
              </a:solidFill>
            </a:endParaRPr>
          </a:p>
        </p:txBody>
      </p:sp>
      <p:sp>
        <p:nvSpPr>
          <p:cNvPr id="460" name="Google Shape;460;p29"/>
          <p:cNvSpPr txBox="1"/>
          <p:nvPr/>
        </p:nvSpPr>
        <p:spPr>
          <a:xfrm>
            <a:off x="5737646" y="2398554"/>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Aggregation</a:t>
            </a:r>
            <a:endParaRPr sz="3600">
              <a:solidFill>
                <a:srgbClr val="B7B7B7"/>
              </a:solidFill>
            </a:endParaRPr>
          </a:p>
        </p:txBody>
      </p:sp>
      <p:sp>
        <p:nvSpPr>
          <p:cNvPr id="461" name="Google Shape;461;p29"/>
          <p:cNvSpPr/>
          <p:nvPr/>
        </p:nvSpPr>
        <p:spPr>
          <a:xfrm>
            <a:off x="5339054" y="1863496"/>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4</a:t>
            </a:r>
            <a:endParaRPr b="1" sz="2400">
              <a:solidFill>
                <a:srgbClr val="FFFFFF"/>
              </a:solidFill>
            </a:endParaRPr>
          </a:p>
        </p:txBody>
      </p:sp>
      <p:sp>
        <p:nvSpPr>
          <p:cNvPr id="462" name="Google Shape;462;p29"/>
          <p:cNvSpPr txBox="1"/>
          <p:nvPr/>
        </p:nvSpPr>
        <p:spPr>
          <a:xfrm>
            <a:off x="5995554" y="1829896"/>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Analysis</a:t>
            </a:r>
            <a:endParaRPr sz="3600">
              <a:solidFill>
                <a:srgbClr val="B7B7B7"/>
              </a:solidFill>
            </a:endParaRPr>
          </a:p>
        </p:txBody>
      </p:sp>
      <p:sp>
        <p:nvSpPr>
          <p:cNvPr id="463" name="Google Shape;463;p29"/>
          <p:cNvSpPr/>
          <p:nvPr/>
        </p:nvSpPr>
        <p:spPr>
          <a:xfrm>
            <a:off x="5596961" y="1294839"/>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5</a:t>
            </a:r>
            <a:endParaRPr b="1" sz="2400">
              <a:solidFill>
                <a:srgbClr val="FFFFFF"/>
              </a:solidFill>
            </a:endParaRPr>
          </a:p>
        </p:txBody>
      </p:sp>
      <p:sp>
        <p:nvSpPr>
          <p:cNvPr id="464" name="Google Shape;464;p29"/>
          <p:cNvSpPr txBox="1"/>
          <p:nvPr/>
        </p:nvSpPr>
        <p:spPr>
          <a:xfrm>
            <a:off x="6253461" y="1261239"/>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Learning</a:t>
            </a:r>
            <a:endParaRPr sz="3600">
              <a:solidFill>
                <a:srgbClr val="B7B7B7"/>
              </a:solidFill>
            </a:endParaRPr>
          </a:p>
        </p:txBody>
      </p:sp>
      <p:sp>
        <p:nvSpPr>
          <p:cNvPr id="465" name="Google Shape;465;p29"/>
          <p:cNvSpPr/>
          <p:nvPr/>
        </p:nvSpPr>
        <p:spPr>
          <a:xfrm>
            <a:off x="5854868" y="726182"/>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6</a:t>
            </a:r>
            <a:endParaRPr b="1" sz="2400">
              <a:solidFill>
                <a:srgbClr val="FFFFFF"/>
              </a:solidFill>
            </a:endParaRPr>
          </a:p>
        </p:txBody>
      </p:sp>
      <p:sp>
        <p:nvSpPr>
          <p:cNvPr id="466" name="Google Shape;466;p29"/>
          <p:cNvSpPr txBox="1"/>
          <p:nvPr/>
        </p:nvSpPr>
        <p:spPr>
          <a:xfrm>
            <a:off x="6511368" y="692582"/>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Automation</a:t>
            </a:r>
            <a:endParaRPr sz="3600">
              <a:solidFill>
                <a:srgbClr val="B7B7B7"/>
              </a:solidFill>
            </a:endParaRPr>
          </a:p>
        </p:txBody>
      </p:sp>
      <p:sp>
        <p:nvSpPr>
          <p:cNvPr id="467" name="Google Shape;467;p29"/>
          <p:cNvSpPr/>
          <p:nvPr/>
        </p:nvSpPr>
        <p:spPr>
          <a:xfrm>
            <a:off x="6112775" y="157525"/>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7</a:t>
            </a:r>
            <a:endParaRPr b="1" sz="2400">
              <a:solidFill>
                <a:srgbClr val="FFFFFF"/>
              </a:solidFill>
            </a:endParaRPr>
          </a:p>
        </p:txBody>
      </p:sp>
      <p:sp>
        <p:nvSpPr>
          <p:cNvPr id="468" name="Google Shape;468;p29"/>
          <p:cNvSpPr txBox="1"/>
          <p:nvPr/>
        </p:nvSpPr>
        <p:spPr>
          <a:xfrm>
            <a:off x="6769275" y="1239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Proactivity</a:t>
            </a:r>
            <a:endParaRPr sz="3600">
              <a:solidFill>
                <a:srgbClr val="B7B7B7"/>
              </a:solidFill>
            </a:endParaRPr>
          </a:p>
        </p:txBody>
      </p:sp>
      <p:sp>
        <p:nvSpPr>
          <p:cNvPr id="469" name="Google Shape;469;p29"/>
          <p:cNvSpPr txBox="1"/>
          <p:nvPr/>
        </p:nvSpPr>
        <p:spPr>
          <a:xfrm>
            <a:off x="36900" y="60275"/>
            <a:ext cx="2535600" cy="18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t>The</a:t>
            </a:r>
            <a:endParaRPr sz="3600"/>
          </a:p>
          <a:p>
            <a:pPr indent="0" lvl="0" marL="0" rtl="0" algn="l">
              <a:spcBef>
                <a:spcPts val="0"/>
              </a:spcBef>
              <a:spcAft>
                <a:spcPts val="0"/>
              </a:spcAft>
              <a:buNone/>
            </a:pPr>
            <a:r>
              <a:rPr lang="en-GB" sz="3600"/>
              <a:t>Monitoring</a:t>
            </a:r>
            <a:endParaRPr sz="3600"/>
          </a:p>
          <a:p>
            <a:pPr indent="0" lvl="0" marL="0" rtl="0" algn="l">
              <a:spcBef>
                <a:spcPts val="0"/>
              </a:spcBef>
              <a:spcAft>
                <a:spcPts val="0"/>
              </a:spcAft>
              <a:buNone/>
            </a:pPr>
            <a:r>
              <a:rPr lang="en-GB" sz="3600"/>
              <a:t>Ladder</a:t>
            </a:r>
            <a:endParaRPr sz="3600"/>
          </a:p>
        </p:txBody>
      </p:sp>
      <p:sp>
        <p:nvSpPr>
          <p:cNvPr id="470" name="Google Shape;470;p29"/>
          <p:cNvSpPr/>
          <p:nvPr/>
        </p:nvSpPr>
        <p:spPr>
          <a:xfrm>
            <a:off x="4307425" y="4138125"/>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0</a:t>
            </a:r>
            <a:endParaRPr b="1" sz="2400">
              <a:solidFill>
                <a:srgbClr val="FFFFFF"/>
              </a:solidFill>
            </a:endParaRPr>
          </a:p>
        </p:txBody>
      </p:sp>
      <p:sp>
        <p:nvSpPr>
          <p:cNvPr id="471" name="Google Shape;471;p29"/>
          <p:cNvSpPr txBox="1"/>
          <p:nvPr/>
        </p:nvSpPr>
        <p:spPr>
          <a:xfrm>
            <a:off x="4963925" y="41045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Ignorance</a:t>
            </a:r>
            <a:endParaRPr sz="3600">
              <a:solidFill>
                <a:srgbClr val="B7B7B7"/>
              </a:solidFill>
            </a:endParaRPr>
          </a:p>
        </p:txBody>
      </p:sp>
      <p:sp>
        <p:nvSpPr>
          <p:cNvPr id="472" name="Google Shape;472;p29"/>
          <p:cNvSpPr txBox="1"/>
          <p:nvPr/>
        </p:nvSpPr>
        <p:spPr>
          <a:xfrm>
            <a:off x="3748113" y="3535875"/>
            <a:ext cx="8172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Alerts</a:t>
            </a:r>
            <a:endParaRPr sz="1800" u="sng">
              <a:solidFill>
                <a:srgbClr val="F15D2A"/>
              </a:solidFill>
            </a:endParaRPr>
          </a:p>
        </p:txBody>
      </p:sp>
      <p:grpSp>
        <p:nvGrpSpPr>
          <p:cNvPr id="473" name="Google Shape;473;p29"/>
          <p:cNvGrpSpPr/>
          <p:nvPr/>
        </p:nvGrpSpPr>
        <p:grpSpPr>
          <a:xfrm>
            <a:off x="5081146" y="2398554"/>
            <a:ext cx="5767900" cy="556200"/>
            <a:chOff x="2244125" y="3301050"/>
            <a:chExt cx="5767900" cy="556200"/>
          </a:xfrm>
        </p:grpSpPr>
        <p:sp>
          <p:nvSpPr>
            <p:cNvPr id="474" name="Google Shape;474;p29"/>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3</a:t>
              </a:r>
              <a:endParaRPr b="1" sz="2400">
                <a:solidFill>
                  <a:srgbClr val="FFFFFF"/>
                </a:solidFill>
              </a:endParaRPr>
            </a:p>
          </p:txBody>
        </p:sp>
        <p:sp>
          <p:nvSpPr>
            <p:cNvPr id="475" name="Google Shape;475;p29"/>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Aggregation</a:t>
              </a:r>
              <a:endParaRPr sz="3600"/>
            </a:p>
          </p:txBody>
        </p:sp>
      </p:grpSp>
      <p:sp>
        <p:nvSpPr>
          <p:cNvPr id="476" name="Google Shape;476;p29"/>
          <p:cNvSpPr txBox="1"/>
          <p:nvPr/>
        </p:nvSpPr>
        <p:spPr>
          <a:xfrm>
            <a:off x="3473475" y="2813950"/>
            <a:ext cx="1366500" cy="72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Logs</a:t>
            </a:r>
            <a:br>
              <a:rPr lang="en-GB" sz="1800" u="sng">
                <a:solidFill>
                  <a:srgbClr val="F15D2A"/>
                </a:solidFill>
              </a:rPr>
            </a:br>
            <a:r>
              <a:rPr lang="en-GB" sz="1800" u="sng">
                <a:solidFill>
                  <a:srgbClr val="F15D2A"/>
                </a:solidFill>
              </a:rPr>
              <a:t>Forensics</a:t>
            </a:r>
            <a:endParaRPr sz="1800" u="sng">
              <a:solidFill>
                <a:srgbClr val="F15D2A"/>
              </a:solidFill>
            </a:endParaRPr>
          </a:p>
        </p:txBody>
      </p:sp>
      <p:grpSp>
        <p:nvGrpSpPr>
          <p:cNvPr id="477" name="Google Shape;477;p29"/>
          <p:cNvGrpSpPr/>
          <p:nvPr/>
        </p:nvGrpSpPr>
        <p:grpSpPr>
          <a:xfrm>
            <a:off x="4565332" y="3535868"/>
            <a:ext cx="5767900" cy="556200"/>
            <a:chOff x="2244125" y="3301050"/>
            <a:chExt cx="5767900" cy="556200"/>
          </a:xfrm>
        </p:grpSpPr>
        <p:sp>
          <p:nvSpPr>
            <p:cNvPr id="478" name="Google Shape;478;p29"/>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1</a:t>
              </a:r>
              <a:endParaRPr b="1" sz="2400">
                <a:solidFill>
                  <a:srgbClr val="FFFFFF"/>
                </a:solidFill>
              </a:endParaRPr>
            </a:p>
          </p:txBody>
        </p:sp>
        <p:sp>
          <p:nvSpPr>
            <p:cNvPr id="479" name="Google Shape;479;p29"/>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Availability</a:t>
              </a:r>
              <a:endParaRPr sz="3600"/>
            </a:p>
          </p:txBody>
        </p:sp>
      </p:grpSp>
      <p:grpSp>
        <p:nvGrpSpPr>
          <p:cNvPr id="480" name="Google Shape;480;p29"/>
          <p:cNvGrpSpPr/>
          <p:nvPr/>
        </p:nvGrpSpPr>
        <p:grpSpPr>
          <a:xfrm>
            <a:off x="4823239" y="2967211"/>
            <a:ext cx="5767900" cy="556200"/>
            <a:chOff x="2244125" y="3301050"/>
            <a:chExt cx="5767900" cy="556200"/>
          </a:xfrm>
        </p:grpSpPr>
        <p:sp>
          <p:nvSpPr>
            <p:cNvPr id="481" name="Google Shape;481;p29"/>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2</a:t>
              </a:r>
              <a:endParaRPr b="1" sz="2400">
                <a:solidFill>
                  <a:srgbClr val="FFFFFF"/>
                </a:solidFill>
              </a:endParaRPr>
            </a:p>
          </p:txBody>
        </p:sp>
        <p:sp>
          <p:nvSpPr>
            <p:cNvPr id="482" name="Google Shape;482;p29"/>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Collection</a:t>
              </a:r>
              <a:endParaRPr sz="3600"/>
            </a:p>
          </p:txBody>
        </p:sp>
      </p:grpSp>
      <p:grpSp>
        <p:nvGrpSpPr>
          <p:cNvPr id="483" name="Google Shape;483;p29"/>
          <p:cNvGrpSpPr/>
          <p:nvPr/>
        </p:nvGrpSpPr>
        <p:grpSpPr>
          <a:xfrm>
            <a:off x="4307425" y="4104525"/>
            <a:ext cx="5767900" cy="556200"/>
            <a:chOff x="2244125" y="3965925"/>
            <a:chExt cx="5767900" cy="556200"/>
          </a:xfrm>
        </p:grpSpPr>
        <p:sp>
          <p:nvSpPr>
            <p:cNvPr id="484" name="Google Shape;484;p29"/>
            <p:cNvSpPr/>
            <p:nvPr/>
          </p:nvSpPr>
          <p:spPr>
            <a:xfrm>
              <a:off x="2244125" y="3999525"/>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0</a:t>
              </a:r>
              <a:endParaRPr b="1" sz="2400">
                <a:solidFill>
                  <a:srgbClr val="FFFFFF"/>
                </a:solidFill>
              </a:endParaRPr>
            </a:p>
          </p:txBody>
        </p:sp>
        <p:sp>
          <p:nvSpPr>
            <p:cNvPr id="485" name="Google Shape;485;p29"/>
            <p:cNvSpPr txBox="1"/>
            <p:nvPr/>
          </p:nvSpPr>
          <p:spPr>
            <a:xfrm>
              <a:off x="2900625" y="39659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Ignorance</a:t>
              </a:r>
              <a:endParaRPr sz="3600"/>
            </a:p>
          </p:txBody>
        </p:sp>
      </p:grpSp>
      <p:grpSp>
        <p:nvGrpSpPr>
          <p:cNvPr id="486" name="Google Shape;486;p29"/>
          <p:cNvGrpSpPr/>
          <p:nvPr/>
        </p:nvGrpSpPr>
        <p:grpSpPr>
          <a:xfrm>
            <a:off x="5339054" y="1829896"/>
            <a:ext cx="5767900" cy="556200"/>
            <a:chOff x="2244125" y="3301050"/>
            <a:chExt cx="5767900" cy="556200"/>
          </a:xfrm>
        </p:grpSpPr>
        <p:sp>
          <p:nvSpPr>
            <p:cNvPr id="487" name="Google Shape;487;p29"/>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4</a:t>
              </a:r>
              <a:endParaRPr b="1" sz="2400">
                <a:solidFill>
                  <a:srgbClr val="FFFFFF"/>
                </a:solidFill>
              </a:endParaRPr>
            </a:p>
          </p:txBody>
        </p:sp>
        <p:sp>
          <p:nvSpPr>
            <p:cNvPr id="488" name="Google Shape;488;p29"/>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Analysis</a:t>
              </a:r>
              <a:endParaRPr sz="3600"/>
            </a:p>
          </p:txBody>
        </p:sp>
      </p:grpSp>
      <p:sp>
        <p:nvSpPr>
          <p:cNvPr id="489" name="Google Shape;489;p29"/>
          <p:cNvSpPr txBox="1"/>
          <p:nvPr/>
        </p:nvSpPr>
        <p:spPr>
          <a:xfrm>
            <a:off x="3315947" y="2420225"/>
            <a:ext cx="17385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Persistence</a:t>
            </a:r>
            <a:endParaRPr sz="1800" u="sng">
              <a:solidFill>
                <a:srgbClr val="F15D2A"/>
              </a:solidFill>
            </a:endParaRPr>
          </a:p>
        </p:txBody>
      </p:sp>
      <p:grpSp>
        <p:nvGrpSpPr>
          <p:cNvPr id="490" name="Google Shape;490;p29"/>
          <p:cNvGrpSpPr/>
          <p:nvPr/>
        </p:nvGrpSpPr>
        <p:grpSpPr>
          <a:xfrm>
            <a:off x="5596961" y="1261239"/>
            <a:ext cx="5767900" cy="556200"/>
            <a:chOff x="2244125" y="3301050"/>
            <a:chExt cx="5767900" cy="556200"/>
          </a:xfrm>
        </p:grpSpPr>
        <p:sp>
          <p:nvSpPr>
            <p:cNvPr id="491" name="Google Shape;491;p29"/>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5</a:t>
              </a:r>
              <a:endParaRPr b="1" sz="2400">
                <a:solidFill>
                  <a:srgbClr val="FFFFFF"/>
                </a:solidFill>
              </a:endParaRPr>
            </a:p>
          </p:txBody>
        </p:sp>
        <p:sp>
          <p:nvSpPr>
            <p:cNvPr id="492" name="Google Shape;492;p29"/>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Learning</a:t>
              </a:r>
              <a:endParaRPr sz="3600"/>
            </a:p>
          </p:txBody>
        </p:sp>
      </p:grpSp>
      <p:grpSp>
        <p:nvGrpSpPr>
          <p:cNvPr id="493" name="Google Shape;493;p29"/>
          <p:cNvGrpSpPr/>
          <p:nvPr/>
        </p:nvGrpSpPr>
        <p:grpSpPr>
          <a:xfrm>
            <a:off x="5854868" y="692582"/>
            <a:ext cx="5767900" cy="556200"/>
            <a:chOff x="2244125" y="3301050"/>
            <a:chExt cx="5767900" cy="556200"/>
          </a:xfrm>
        </p:grpSpPr>
        <p:sp>
          <p:nvSpPr>
            <p:cNvPr id="494" name="Google Shape;494;p29"/>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6</a:t>
              </a:r>
              <a:endParaRPr b="1" sz="2400">
                <a:solidFill>
                  <a:srgbClr val="FFFFFF"/>
                </a:solidFill>
              </a:endParaRPr>
            </a:p>
          </p:txBody>
        </p:sp>
        <p:sp>
          <p:nvSpPr>
            <p:cNvPr id="495" name="Google Shape;495;p29"/>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Automation</a:t>
              </a:r>
              <a:endParaRPr sz="3600"/>
            </a:p>
          </p:txBody>
        </p:sp>
      </p:grpSp>
      <p:sp>
        <p:nvSpPr>
          <p:cNvPr id="496" name="Google Shape;496;p29"/>
          <p:cNvSpPr txBox="1"/>
          <p:nvPr/>
        </p:nvSpPr>
        <p:spPr>
          <a:xfrm>
            <a:off x="3858447" y="1304575"/>
            <a:ext cx="17385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Antifragile</a:t>
            </a:r>
            <a:endParaRPr sz="1800" u="sng">
              <a:solidFill>
                <a:srgbClr val="F15D2A"/>
              </a:solidFill>
            </a:endParaRPr>
          </a:p>
        </p:txBody>
      </p:sp>
      <p:sp>
        <p:nvSpPr>
          <p:cNvPr id="497" name="Google Shape;497;p29"/>
          <p:cNvSpPr txBox="1"/>
          <p:nvPr/>
        </p:nvSpPr>
        <p:spPr>
          <a:xfrm>
            <a:off x="4051047" y="745650"/>
            <a:ext cx="17385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0-impact</a:t>
            </a:r>
            <a:endParaRPr sz="1800" u="sng">
              <a:solidFill>
                <a:srgbClr val="F15D2A"/>
              </a:solidFill>
            </a:endParaRPr>
          </a:p>
        </p:txBody>
      </p:sp>
      <p:sp>
        <p:nvSpPr>
          <p:cNvPr id="498" name="Google Shape;498;p29"/>
          <p:cNvSpPr/>
          <p:nvPr/>
        </p:nvSpPr>
        <p:spPr>
          <a:xfrm>
            <a:off x="3255675" y="375150"/>
            <a:ext cx="2766625" cy="1721600"/>
          </a:xfrm>
          <a:custGeom>
            <a:rect b="b" l="l" r="r" t="t"/>
            <a:pathLst>
              <a:path extrusionOk="0" h="68864" w="110665">
                <a:moveTo>
                  <a:pt x="0" y="68864"/>
                </a:moveTo>
                <a:cubicBezTo>
                  <a:pt x="7369" y="61004"/>
                  <a:pt x="25768" y="33181"/>
                  <a:pt x="44212" y="21704"/>
                </a:cubicBezTo>
                <a:cubicBezTo>
                  <a:pt x="62656" y="10227"/>
                  <a:pt x="99590" y="3617"/>
                  <a:pt x="110665" y="0"/>
                </a:cubicBezTo>
              </a:path>
            </a:pathLst>
          </a:custGeom>
          <a:noFill/>
          <a:ln cap="flat" cmpd="sng" w="76200">
            <a:solidFill>
              <a:srgbClr val="F15D2A"/>
            </a:solidFill>
            <a:prstDash val="solid"/>
            <a:round/>
            <a:headEnd len="med" w="med" type="none"/>
            <a:tailEnd len="med" w="med" type="triangle"/>
          </a:ln>
        </p:spPr>
      </p:sp>
      <p:sp>
        <p:nvSpPr>
          <p:cNvPr id="499" name="Google Shape;499;p29"/>
          <p:cNvSpPr txBox="1"/>
          <p:nvPr/>
        </p:nvSpPr>
        <p:spPr>
          <a:xfrm>
            <a:off x="36900" y="1997475"/>
            <a:ext cx="3781500" cy="18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400">
                <a:solidFill>
                  <a:srgbClr val="F15D2A"/>
                </a:solidFill>
                <a:latin typeface="Roboto"/>
                <a:ea typeface="Roboto"/>
                <a:cs typeface="Roboto"/>
                <a:sym typeface="Roboto"/>
              </a:rPr>
              <a:t>Active strengthening </a:t>
            </a:r>
            <a:endParaRPr b="1" sz="2400">
              <a:solidFill>
                <a:srgbClr val="F15D2A"/>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GB" sz="2400">
                <a:solidFill>
                  <a:srgbClr val="F15D2A"/>
                </a:solidFill>
                <a:latin typeface="Roboto"/>
                <a:ea typeface="Roboto"/>
                <a:cs typeface="Roboto"/>
                <a:sym typeface="Roboto"/>
              </a:rPr>
              <a:t>by attacking </a:t>
            </a:r>
            <a:endParaRPr b="1" sz="2400">
              <a:solidFill>
                <a:srgbClr val="F15D2A"/>
              </a:solidFill>
              <a:latin typeface="Roboto"/>
              <a:ea typeface="Roboto"/>
              <a:cs typeface="Roboto"/>
              <a:sym typeface="Roboto"/>
            </a:endParaRPr>
          </a:p>
          <a:p>
            <a:pPr indent="0" lvl="0" marL="0" rtl="0" algn="ctr">
              <a:spcBef>
                <a:spcPts val="0"/>
              </a:spcBef>
              <a:spcAft>
                <a:spcPts val="0"/>
              </a:spcAft>
              <a:buNone/>
            </a:pPr>
            <a:r>
              <a:rPr b="1" lang="en-GB" sz="2400">
                <a:solidFill>
                  <a:srgbClr val="F15D2A"/>
                </a:solidFill>
                <a:latin typeface="Roboto"/>
                <a:ea typeface="Roboto"/>
                <a:cs typeface="Roboto"/>
                <a:sym typeface="Roboto"/>
              </a:rPr>
              <a:t>production systems. </a:t>
            </a:r>
            <a:endParaRPr b="1" sz="2400">
              <a:solidFill>
                <a:srgbClr val="F15D2A"/>
              </a:solidFill>
              <a:latin typeface="Roboto"/>
              <a:ea typeface="Roboto"/>
              <a:cs typeface="Roboto"/>
              <a:sym typeface="Roboto"/>
            </a:endParaRPr>
          </a:p>
          <a:p>
            <a:pPr indent="0" lvl="0" marL="0" rtl="0" algn="ctr">
              <a:spcBef>
                <a:spcPts val="0"/>
              </a:spcBef>
              <a:spcAft>
                <a:spcPts val="0"/>
              </a:spcAft>
              <a:buNone/>
            </a:pPr>
            <a:r>
              <a:rPr b="1" lang="en-GB" sz="2400">
                <a:solidFill>
                  <a:srgbClr val="F15D2A"/>
                </a:solidFill>
                <a:latin typeface="Roboto"/>
                <a:ea typeface="Roboto"/>
                <a:cs typeface="Roboto"/>
                <a:sym typeface="Roboto"/>
              </a:rPr>
              <a:t>“Chaos Engineering”</a:t>
            </a:r>
            <a:endParaRPr b="1" sz="2400">
              <a:solidFill>
                <a:srgbClr val="F15D2A"/>
              </a:solidFill>
              <a:latin typeface="Roboto"/>
              <a:ea typeface="Roboto"/>
              <a:cs typeface="Roboto"/>
              <a:sym typeface="Roboto"/>
            </a:endParaRPr>
          </a:p>
        </p:txBody>
      </p:sp>
      <p:grpSp>
        <p:nvGrpSpPr>
          <p:cNvPr id="500" name="Google Shape;500;p29"/>
          <p:cNvGrpSpPr/>
          <p:nvPr/>
        </p:nvGrpSpPr>
        <p:grpSpPr>
          <a:xfrm>
            <a:off x="6112775" y="123925"/>
            <a:ext cx="5767900" cy="556200"/>
            <a:chOff x="2244125" y="3301050"/>
            <a:chExt cx="5767900" cy="556200"/>
          </a:xfrm>
        </p:grpSpPr>
        <p:sp>
          <p:nvSpPr>
            <p:cNvPr id="501" name="Google Shape;501;p29"/>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7</a:t>
              </a:r>
              <a:endParaRPr b="1" sz="2400">
                <a:solidFill>
                  <a:srgbClr val="FFFFFF"/>
                </a:solidFill>
              </a:endParaRPr>
            </a:p>
          </p:txBody>
        </p:sp>
        <p:sp>
          <p:nvSpPr>
            <p:cNvPr id="502" name="Google Shape;502;p29"/>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Proactivity</a:t>
              </a:r>
              <a:endParaRPr sz="3600"/>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06" name="Shape 506"/>
        <p:cNvGrpSpPr/>
        <p:nvPr/>
      </p:nvGrpSpPr>
      <p:grpSpPr>
        <a:xfrm>
          <a:off x="0" y="0"/>
          <a:ext cx="0" cy="0"/>
          <a:chOff x="0" y="0"/>
          <a:chExt cx="0" cy="0"/>
        </a:xfrm>
      </p:grpSpPr>
      <p:sp>
        <p:nvSpPr>
          <p:cNvPr id="507" name="Google Shape;507;p30"/>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508" name="Google Shape;508;p30"/>
          <p:cNvSpPr/>
          <p:nvPr/>
        </p:nvSpPr>
        <p:spPr>
          <a:xfrm>
            <a:off x="4565332" y="3569468"/>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1</a:t>
            </a:r>
            <a:endParaRPr b="1" sz="2400">
              <a:solidFill>
                <a:srgbClr val="FFFFFF"/>
              </a:solidFill>
            </a:endParaRPr>
          </a:p>
        </p:txBody>
      </p:sp>
      <p:sp>
        <p:nvSpPr>
          <p:cNvPr id="509" name="Google Shape;509;p30"/>
          <p:cNvSpPr txBox="1"/>
          <p:nvPr/>
        </p:nvSpPr>
        <p:spPr>
          <a:xfrm>
            <a:off x="5221832" y="3535868"/>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Availability</a:t>
            </a:r>
            <a:endParaRPr sz="3600">
              <a:solidFill>
                <a:srgbClr val="B7B7B7"/>
              </a:solidFill>
            </a:endParaRPr>
          </a:p>
        </p:txBody>
      </p:sp>
      <p:sp>
        <p:nvSpPr>
          <p:cNvPr id="510" name="Google Shape;510;p30"/>
          <p:cNvSpPr/>
          <p:nvPr/>
        </p:nvSpPr>
        <p:spPr>
          <a:xfrm>
            <a:off x="4823239" y="3000811"/>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2</a:t>
            </a:r>
            <a:endParaRPr b="1" sz="2400">
              <a:solidFill>
                <a:srgbClr val="FFFFFF"/>
              </a:solidFill>
            </a:endParaRPr>
          </a:p>
        </p:txBody>
      </p:sp>
      <p:sp>
        <p:nvSpPr>
          <p:cNvPr id="511" name="Google Shape;511;p30"/>
          <p:cNvSpPr txBox="1"/>
          <p:nvPr/>
        </p:nvSpPr>
        <p:spPr>
          <a:xfrm>
            <a:off x="5479739" y="2967211"/>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Collection</a:t>
            </a:r>
            <a:endParaRPr sz="3600">
              <a:solidFill>
                <a:srgbClr val="B7B7B7"/>
              </a:solidFill>
            </a:endParaRPr>
          </a:p>
        </p:txBody>
      </p:sp>
      <p:sp>
        <p:nvSpPr>
          <p:cNvPr id="512" name="Google Shape;512;p30"/>
          <p:cNvSpPr/>
          <p:nvPr/>
        </p:nvSpPr>
        <p:spPr>
          <a:xfrm>
            <a:off x="5081146" y="2432154"/>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3</a:t>
            </a:r>
            <a:endParaRPr b="1" sz="2400">
              <a:solidFill>
                <a:srgbClr val="FFFFFF"/>
              </a:solidFill>
            </a:endParaRPr>
          </a:p>
        </p:txBody>
      </p:sp>
      <p:sp>
        <p:nvSpPr>
          <p:cNvPr id="513" name="Google Shape;513;p30"/>
          <p:cNvSpPr txBox="1"/>
          <p:nvPr/>
        </p:nvSpPr>
        <p:spPr>
          <a:xfrm>
            <a:off x="5737646" y="2398554"/>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Aggregation</a:t>
            </a:r>
            <a:endParaRPr sz="3600">
              <a:solidFill>
                <a:srgbClr val="B7B7B7"/>
              </a:solidFill>
            </a:endParaRPr>
          </a:p>
        </p:txBody>
      </p:sp>
      <p:sp>
        <p:nvSpPr>
          <p:cNvPr id="514" name="Google Shape;514;p30"/>
          <p:cNvSpPr/>
          <p:nvPr/>
        </p:nvSpPr>
        <p:spPr>
          <a:xfrm>
            <a:off x="5339054" y="1863496"/>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4</a:t>
            </a:r>
            <a:endParaRPr b="1" sz="2400">
              <a:solidFill>
                <a:srgbClr val="FFFFFF"/>
              </a:solidFill>
            </a:endParaRPr>
          </a:p>
        </p:txBody>
      </p:sp>
      <p:sp>
        <p:nvSpPr>
          <p:cNvPr id="515" name="Google Shape;515;p30"/>
          <p:cNvSpPr txBox="1"/>
          <p:nvPr/>
        </p:nvSpPr>
        <p:spPr>
          <a:xfrm>
            <a:off x="5995554" y="1829896"/>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Analysis</a:t>
            </a:r>
            <a:endParaRPr sz="3600">
              <a:solidFill>
                <a:srgbClr val="B7B7B7"/>
              </a:solidFill>
            </a:endParaRPr>
          </a:p>
        </p:txBody>
      </p:sp>
      <p:sp>
        <p:nvSpPr>
          <p:cNvPr id="516" name="Google Shape;516;p30"/>
          <p:cNvSpPr/>
          <p:nvPr/>
        </p:nvSpPr>
        <p:spPr>
          <a:xfrm>
            <a:off x="5596961" y="1294839"/>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5</a:t>
            </a:r>
            <a:endParaRPr b="1" sz="2400">
              <a:solidFill>
                <a:srgbClr val="FFFFFF"/>
              </a:solidFill>
            </a:endParaRPr>
          </a:p>
        </p:txBody>
      </p:sp>
      <p:sp>
        <p:nvSpPr>
          <p:cNvPr id="517" name="Google Shape;517;p30"/>
          <p:cNvSpPr txBox="1"/>
          <p:nvPr/>
        </p:nvSpPr>
        <p:spPr>
          <a:xfrm>
            <a:off x="6253461" y="1261239"/>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Learning</a:t>
            </a:r>
            <a:endParaRPr sz="3600">
              <a:solidFill>
                <a:srgbClr val="B7B7B7"/>
              </a:solidFill>
            </a:endParaRPr>
          </a:p>
        </p:txBody>
      </p:sp>
      <p:sp>
        <p:nvSpPr>
          <p:cNvPr id="518" name="Google Shape;518;p30"/>
          <p:cNvSpPr/>
          <p:nvPr/>
        </p:nvSpPr>
        <p:spPr>
          <a:xfrm>
            <a:off x="5854868" y="726182"/>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6</a:t>
            </a:r>
            <a:endParaRPr b="1" sz="2400">
              <a:solidFill>
                <a:srgbClr val="FFFFFF"/>
              </a:solidFill>
            </a:endParaRPr>
          </a:p>
        </p:txBody>
      </p:sp>
      <p:sp>
        <p:nvSpPr>
          <p:cNvPr id="519" name="Google Shape;519;p30"/>
          <p:cNvSpPr txBox="1"/>
          <p:nvPr/>
        </p:nvSpPr>
        <p:spPr>
          <a:xfrm>
            <a:off x="6511368" y="692582"/>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Automation</a:t>
            </a:r>
            <a:endParaRPr sz="3600">
              <a:solidFill>
                <a:srgbClr val="B7B7B7"/>
              </a:solidFill>
            </a:endParaRPr>
          </a:p>
        </p:txBody>
      </p:sp>
      <p:sp>
        <p:nvSpPr>
          <p:cNvPr id="520" name="Google Shape;520;p30"/>
          <p:cNvSpPr/>
          <p:nvPr/>
        </p:nvSpPr>
        <p:spPr>
          <a:xfrm>
            <a:off x="6112775" y="157525"/>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7</a:t>
            </a:r>
            <a:endParaRPr b="1" sz="2400">
              <a:solidFill>
                <a:srgbClr val="FFFFFF"/>
              </a:solidFill>
            </a:endParaRPr>
          </a:p>
        </p:txBody>
      </p:sp>
      <p:sp>
        <p:nvSpPr>
          <p:cNvPr id="521" name="Google Shape;521;p30"/>
          <p:cNvSpPr txBox="1"/>
          <p:nvPr/>
        </p:nvSpPr>
        <p:spPr>
          <a:xfrm>
            <a:off x="6769275" y="1239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Proactivity</a:t>
            </a:r>
            <a:endParaRPr sz="3600">
              <a:solidFill>
                <a:srgbClr val="B7B7B7"/>
              </a:solidFill>
            </a:endParaRPr>
          </a:p>
        </p:txBody>
      </p:sp>
      <p:sp>
        <p:nvSpPr>
          <p:cNvPr id="522" name="Google Shape;522;p30"/>
          <p:cNvSpPr txBox="1"/>
          <p:nvPr/>
        </p:nvSpPr>
        <p:spPr>
          <a:xfrm>
            <a:off x="36900" y="60275"/>
            <a:ext cx="2535600" cy="18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t>The</a:t>
            </a:r>
            <a:endParaRPr sz="3600"/>
          </a:p>
          <a:p>
            <a:pPr indent="0" lvl="0" marL="0" rtl="0" algn="l">
              <a:spcBef>
                <a:spcPts val="0"/>
              </a:spcBef>
              <a:spcAft>
                <a:spcPts val="0"/>
              </a:spcAft>
              <a:buNone/>
            </a:pPr>
            <a:r>
              <a:rPr lang="en-GB" sz="3600"/>
              <a:t>Monitoring</a:t>
            </a:r>
            <a:endParaRPr sz="3600"/>
          </a:p>
          <a:p>
            <a:pPr indent="0" lvl="0" marL="0" rtl="0" algn="l">
              <a:spcBef>
                <a:spcPts val="0"/>
              </a:spcBef>
              <a:spcAft>
                <a:spcPts val="0"/>
              </a:spcAft>
              <a:buNone/>
            </a:pPr>
            <a:r>
              <a:rPr lang="en-GB" sz="3600"/>
              <a:t>Ladder</a:t>
            </a:r>
            <a:endParaRPr sz="3600"/>
          </a:p>
        </p:txBody>
      </p:sp>
      <p:sp>
        <p:nvSpPr>
          <p:cNvPr id="523" name="Google Shape;523;p30"/>
          <p:cNvSpPr/>
          <p:nvPr/>
        </p:nvSpPr>
        <p:spPr>
          <a:xfrm>
            <a:off x="4307425" y="4138125"/>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0</a:t>
            </a:r>
            <a:endParaRPr b="1" sz="2400">
              <a:solidFill>
                <a:srgbClr val="FFFFFF"/>
              </a:solidFill>
            </a:endParaRPr>
          </a:p>
        </p:txBody>
      </p:sp>
      <p:sp>
        <p:nvSpPr>
          <p:cNvPr id="524" name="Google Shape;524;p30"/>
          <p:cNvSpPr txBox="1"/>
          <p:nvPr/>
        </p:nvSpPr>
        <p:spPr>
          <a:xfrm>
            <a:off x="4963925" y="41045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Ignorance</a:t>
            </a:r>
            <a:endParaRPr sz="3600">
              <a:solidFill>
                <a:srgbClr val="B7B7B7"/>
              </a:solidFill>
            </a:endParaRPr>
          </a:p>
        </p:txBody>
      </p:sp>
      <p:sp>
        <p:nvSpPr>
          <p:cNvPr id="525" name="Google Shape;525;p30"/>
          <p:cNvSpPr txBox="1"/>
          <p:nvPr/>
        </p:nvSpPr>
        <p:spPr>
          <a:xfrm>
            <a:off x="3748113" y="3535875"/>
            <a:ext cx="8172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Alerts</a:t>
            </a:r>
            <a:endParaRPr sz="1800" u="sng">
              <a:solidFill>
                <a:srgbClr val="F15D2A"/>
              </a:solidFill>
            </a:endParaRPr>
          </a:p>
        </p:txBody>
      </p:sp>
      <p:grpSp>
        <p:nvGrpSpPr>
          <p:cNvPr id="526" name="Google Shape;526;p30"/>
          <p:cNvGrpSpPr/>
          <p:nvPr/>
        </p:nvGrpSpPr>
        <p:grpSpPr>
          <a:xfrm>
            <a:off x="5081146" y="2398554"/>
            <a:ext cx="5767900" cy="556200"/>
            <a:chOff x="2244125" y="3301050"/>
            <a:chExt cx="5767900" cy="556200"/>
          </a:xfrm>
        </p:grpSpPr>
        <p:sp>
          <p:nvSpPr>
            <p:cNvPr id="527" name="Google Shape;527;p30"/>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3</a:t>
              </a:r>
              <a:endParaRPr b="1" sz="2400">
                <a:solidFill>
                  <a:srgbClr val="FFFFFF"/>
                </a:solidFill>
              </a:endParaRPr>
            </a:p>
          </p:txBody>
        </p:sp>
        <p:sp>
          <p:nvSpPr>
            <p:cNvPr id="528" name="Google Shape;528;p30"/>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Aggregation</a:t>
              </a:r>
              <a:endParaRPr sz="3600"/>
            </a:p>
          </p:txBody>
        </p:sp>
      </p:grpSp>
      <p:sp>
        <p:nvSpPr>
          <p:cNvPr id="529" name="Google Shape;529;p30"/>
          <p:cNvSpPr txBox="1"/>
          <p:nvPr/>
        </p:nvSpPr>
        <p:spPr>
          <a:xfrm>
            <a:off x="3473475" y="2813950"/>
            <a:ext cx="1366500" cy="72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Logs</a:t>
            </a:r>
            <a:br>
              <a:rPr lang="en-GB" sz="1800" u="sng">
                <a:solidFill>
                  <a:srgbClr val="F15D2A"/>
                </a:solidFill>
              </a:rPr>
            </a:br>
            <a:r>
              <a:rPr lang="en-GB" sz="1800" u="sng">
                <a:solidFill>
                  <a:srgbClr val="F15D2A"/>
                </a:solidFill>
              </a:rPr>
              <a:t>Forensics</a:t>
            </a:r>
            <a:endParaRPr sz="1800" u="sng">
              <a:solidFill>
                <a:srgbClr val="F15D2A"/>
              </a:solidFill>
            </a:endParaRPr>
          </a:p>
        </p:txBody>
      </p:sp>
      <p:grpSp>
        <p:nvGrpSpPr>
          <p:cNvPr id="530" name="Google Shape;530;p30"/>
          <p:cNvGrpSpPr/>
          <p:nvPr/>
        </p:nvGrpSpPr>
        <p:grpSpPr>
          <a:xfrm>
            <a:off x="4565332" y="3535868"/>
            <a:ext cx="5767900" cy="556200"/>
            <a:chOff x="2244125" y="3301050"/>
            <a:chExt cx="5767900" cy="556200"/>
          </a:xfrm>
        </p:grpSpPr>
        <p:sp>
          <p:nvSpPr>
            <p:cNvPr id="531" name="Google Shape;531;p30"/>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1</a:t>
              </a:r>
              <a:endParaRPr b="1" sz="2400">
                <a:solidFill>
                  <a:srgbClr val="FFFFFF"/>
                </a:solidFill>
              </a:endParaRPr>
            </a:p>
          </p:txBody>
        </p:sp>
        <p:sp>
          <p:nvSpPr>
            <p:cNvPr id="532" name="Google Shape;532;p30"/>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Availability</a:t>
              </a:r>
              <a:endParaRPr sz="3600"/>
            </a:p>
          </p:txBody>
        </p:sp>
      </p:grpSp>
      <p:grpSp>
        <p:nvGrpSpPr>
          <p:cNvPr id="533" name="Google Shape;533;p30"/>
          <p:cNvGrpSpPr/>
          <p:nvPr/>
        </p:nvGrpSpPr>
        <p:grpSpPr>
          <a:xfrm>
            <a:off x="4823239" y="2967211"/>
            <a:ext cx="5767900" cy="556200"/>
            <a:chOff x="2244125" y="3301050"/>
            <a:chExt cx="5767900" cy="556200"/>
          </a:xfrm>
        </p:grpSpPr>
        <p:sp>
          <p:nvSpPr>
            <p:cNvPr id="534" name="Google Shape;534;p30"/>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2</a:t>
              </a:r>
              <a:endParaRPr b="1" sz="2400">
                <a:solidFill>
                  <a:srgbClr val="FFFFFF"/>
                </a:solidFill>
              </a:endParaRPr>
            </a:p>
          </p:txBody>
        </p:sp>
        <p:sp>
          <p:nvSpPr>
            <p:cNvPr id="535" name="Google Shape;535;p30"/>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Collection</a:t>
              </a:r>
              <a:endParaRPr sz="3600"/>
            </a:p>
          </p:txBody>
        </p:sp>
      </p:grpSp>
      <p:grpSp>
        <p:nvGrpSpPr>
          <p:cNvPr id="536" name="Google Shape;536;p30"/>
          <p:cNvGrpSpPr/>
          <p:nvPr/>
        </p:nvGrpSpPr>
        <p:grpSpPr>
          <a:xfrm>
            <a:off x="4307425" y="4104525"/>
            <a:ext cx="5767900" cy="556200"/>
            <a:chOff x="2244125" y="3965925"/>
            <a:chExt cx="5767900" cy="556200"/>
          </a:xfrm>
        </p:grpSpPr>
        <p:sp>
          <p:nvSpPr>
            <p:cNvPr id="537" name="Google Shape;537;p30"/>
            <p:cNvSpPr/>
            <p:nvPr/>
          </p:nvSpPr>
          <p:spPr>
            <a:xfrm>
              <a:off x="2244125" y="3999525"/>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0</a:t>
              </a:r>
              <a:endParaRPr b="1" sz="2400">
                <a:solidFill>
                  <a:srgbClr val="FFFFFF"/>
                </a:solidFill>
              </a:endParaRPr>
            </a:p>
          </p:txBody>
        </p:sp>
        <p:sp>
          <p:nvSpPr>
            <p:cNvPr id="538" name="Google Shape;538;p30"/>
            <p:cNvSpPr txBox="1"/>
            <p:nvPr/>
          </p:nvSpPr>
          <p:spPr>
            <a:xfrm>
              <a:off x="2900625" y="39659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Ignorance</a:t>
              </a:r>
              <a:endParaRPr sz="3600"/>
            </a:p>
          </p:txBody>
        </p:sp>
      </p:grpSp>
      <p:grpSp>
        <p:nvGrpSpPr>
          <p:cNvPr id="539" name="Google Shape;539;p30"/>
          <p:cNvGrpSpPr/>
          <p:nvPr/>
        </p:nvGrpSpPr>
        <p:grpSpPr>
          <a:xfrm>
            <a:off x="5339054" y="1829896"/>
            <a:ext cx="5767900" cy="556200"/>
            <a:chOff x="2244125" y="3301050"/>
            <a:chExt cx="5767900" cy="556200"/>
          </a:xfrm>
        </p:grpSpPr>
        <p:sp>
          <p:nvSpPr>
            <p:cNvPr id="540" name="Google Shape;540;p30"/>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4</a:t>
              </a:r>
              <a:endParaRPr b="1" sz="2400">
                <a:solidFill>
                  <a:srgbClr val="FFFFFF"/>
                </a:solidFill>
              </a:endParaRPr>
            </a:p>
          </p:txBody>
        </p:sp>
        <p:sp>
          <p:nvSpPr>
            <p:cNvPr id="541" name="Google Shape;541;p30"/>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Analysis</a:t>
              </a:r>
              <a:endParaRPr sz="3600"/>
            </a:p>
          </p:txBody>
        </p:sp>
      </p:grpSp>
      <p:sp>
        <p:nvSpPr>
          <p:cNvPr id="542" name="Google Shape;542;p30"/>
          <p:cNvSpPr txBox="1"/>
          <p:nvPr/>
        </p:nvSpPr>
        <p:spPr>
          <a:xfrm>
            <a:off x="3315947" y="2420225"/>
            <a:ext cx="17385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Persistence</a:t>
            </a:r>
            <a:endParaRPr sz="1800" u="sng">
              <a:solidFill>
                <a:srgbClr val="F15D2A"/>
              </a:solidFill>
            </a:endParaRPr>
          </a:p>
        </p:txBody>
      </p:sp>
      <p:grpSp>
        <p:nvGrpSpPr>
          <p:cNvPr id="543" name="Google Shape;543;p30"/>
          <p:cNvGrpSpPr/>
          <p:nvPr/>
        </p:nvGrpSpPr>
        <p:grpSpPr>
          <a:xfrm>
            <a:off x="5596961" y="1261239"/>
            <a:ext cx="5767900" cy="556200"/>
            <a:chOff x="2244125" y="3301050"/>
            <a:chExt cx="5767900" cy="556200"/>
          </a:xfrm>
        </p:grpSpPr>
        <p:sp>
          <p:nvSpPr>
            <p:cNvPr id="544" name="Google Shape;544;p30"/>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5</a:t>
              </a:r>
              <a:endParaRPr b="1" sz="2400">
                <a:solidFill>
                  <a:srgbClr val="FFFFFF"/>
                </a:solidFill>
              </a:endParaRPr>
            </a:p>
          </p:txBody>
        </p:sp>
        <p:sp>
          <p:nvSpPr>
            <p:cNvPr id="545" name="Google Shape;545;p30"/>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Learning</a:t>
              </a:r>
              <a:endParaRPr sz="3600"/>
            </a:p>
          </p:txBody>
        </p:sp>
      </p:grpSp>
      <p:grpSp>
        <p:nvGrpSpPr>
          <p:cNvPr id="546" name="Google Shape;546;p30"/>
          <p:cNvGrpSpPr/>
          <p:nvPr/>
        </p:nvGrpSpPr>
        <p:grpSpPr>
          <a:xfrm>
            <a:off x="5854868" y="692582"/>
            <a:ext cx="5767900" cy="556200"/>
            <a:chOff x="2244125" y="3301050"/>
            <a:chExt cx="5767900" cy="556200"/>
          </a:xfrm>
        </p:grpSpPr>
        <p:sp>
          <p:nvSpPr>
            <p:cNvPr id="547" name="Google Shape;547;p30"/>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6</a:t>
              </a:r>
              <a:endParaRPr b="1" sz="2400">
                <a:solidFill>
                  <a:srgbClr val="FFFFFF"/>
                </a:solidFill>
              </a:endParaRPr>
            </a:p>
          </p:txBody>
        </p:sp>
        <p:sp>
          <p:nvSpPr>
            <p:cNvPr id="548" name="Google Shape;548;p30"/>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Automation</a:t>
              </a:r>
              <a:endParaRPr sz="3600"/>
            </a:p>
          </p:txBody>
        </p:sp>
      </p:grpSp>
      <p:sp>
        <p:nvSpPr>
          <p:cNvPr id="549" name="Google Shape;549;p30"/>
          <p:cNvSpPr txBox="1"/>
          <p:nvPr/>
        </p:nvSpPr>
        <p:spPr>
          <a:xfrm>
            <a:off x="3858447" y="1304575"/>
            <a:ext cx="17385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Antifragile</a:t>
            </a:r>
            <a:endParaRPr sz="1800" u="sng">
              <a:solidFill>
                <a:srgbClr val="F15D2A"/>
              </a:solidFill>
            </a:endParaRPr>
          </a:p>
        </p:txBody>
      </p:sp>
      <p:sp>
        <p:nvSpPr>
          <p:cNvPr id="550" name="Google Shape;550;p30"/>
          <p:cNvSpPr txBox="1"/>
          <p:nvPr/>
        </p:nvSpPr>
        <p:spPr>
          <a:xfrm>
            <a:off x="4051047" y="745650"/>
            <a:ext cx="17385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0-impact</a:t>
            </a:r>
            <a:endParaRPr sz="1800" u="sng">
              <a:solidFill>
                <a:srgbClr val="F15D2A"/>
              </a:solidFill>
            </a:endParaRPr>
          </a:p>
        </p:txBody>
      </p:sp>
      <p:grpSp>
        <p:nvGrpSpPr>
          <p:cNvPr id="551" name="Google Shape;551;p30"/>
          <p:cNvGrpSpPr/>
          <p:nvPr/>
        </p:nvGrpSpPr>
        <p:grpSpPr>
          <a:xfrm>
            <a:off x="6112775" y="123925"/>
            <a:ext cx="5767900" cy="556200"/>
            <a:chOff x="2244125" y="3301050"/>
            <a:chExt cx="5767900" cy="556200"/>
          </a:xfrm>
        </p:grpSpPr>
        <p:sp>
          <p:nvSpPr>
            <p:cNvPr id="552" name="Google Shape;552;p30"/>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7</a:t>
              </a:r>
              <a:endParaRPr b="1" sz="2400">
                <a:solidFill>
                  <a:srgbClr val="FFFFFF"/>
                </a:solidFill>
              </a:endParaRPr>
            </a:p>
          </p:txBody>
        </p:sp>
        <p:sp>
          <p:nvSpPr>
            <p:cNvPr id="553" name="Google Shape;553;p30"/>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Proactivity</a:t>
              </a:r>
              <a:endParaRPr sz="3600"/>
            </a:p>
          </p:txBody>
        </p:sp>
      </p:grpSp>
      <p:sp>
        <p:nvSpPr>
          <p:cNvPr id="554" name="Google Shape;554;p30"/>
          <p:cNvSpPr txBox="1"/>
          <p:nvPr/>
        </p:nvSpPr>
        <p:spPr>
          <a:xfrm>
            <a:off x="3408889" y="196450"/>
            <a:ext cx="26376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Chaos Engineering</a:t>
            </a:r>
            <a:endParaRPr sz="1800" u="sng">
              <a:solidFill>
                <a:srgbClr val="F15D2A"/>
              </a:solidFill>
            </a:endParaRPr>
          </a:p>
        </p:txBody>
      </p:sp>
      <p:sp>
        <p:nvSpPr>
          <p:cNvPr id="555" name="Google Shape;555;p30"/>
          <p:cNvSpPr txBox="1"/>
          <p:nvPr/>
        </p:nvSpPr>
        <p:spPr>
          <a:xfrm>
            <a:off x="157600" y="2814975"/>
            <a:ext cx="3074700" cy="132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000"/>
              <a:t>Monitoring is a </a:t>
            </a:r>
            <a:r>
              <a:rPr b="1" lang="en-GB" sz="3000"/>
              <a:t>broad </a:t>
            </a:r>
            <a:r>
              <a:rPr lang="en-GB" sz="3000"/>
              <a:t>topic</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nvSpPr>
        <p:spPr>
          <a:xfrm>
            <a:off x="567150" y="562325"/>
            <a:ext cx="8009700" cy="36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Montserrat"/>
                <a:ea typeface="Montserrat"/>
                <a:cs typeface="Montserrat"/>
                <a:sym typeface="Montserrat"/>
              </a:rPr>
              <a:t>Unless specified, these slides are © Weaveworks 2019. </a:t>
            </a:r>
            <a:endParaRPr>
              <a:latin typeface="Montserrat"/>
              <a:ea typeface="Montserrat"/>
              <a:cs typeface="Montserrat"/>
              <a:sym typeface="Montserrat"/>
            </a:endParaRPr>
          </a:p>
          <a:p>
            <a:pPr indent="0" lvl="0" marL="0" rtl="0" algn="ctr">
              <a:spcBef>
                <a:spcPts val="0"/>
              </a:spcBef>
              <a:spcAft>
                <a:spcPts val="0"/>
              </a:spcAft>
              <a:buNone/>
            </a:pPr>
            <a:r>
              <a:t/>
            </a:r>
            <a:endParaRPr>
              <a:latin typeface="Montserrat"/>
              <a:ea typeface="Montserrat"/>
              <a:cs typeface="Montserrat"/>
              <a:sym typeface="Montserrat"/>
            </a:endParaRPr>
          </a:p>
          <a:p>
            <a:pPr indent="0" lvl="0" marL="0" rtl="0" algn="ctr">
              <a:spcBef>
                <a:spcPts val="0"/>
              </a:spcBef>
              <a:spcAft>
                <a:spcPts val="0"/>
              </a:spcAft>
              <a:buNone/>
            </a:pPr>
            <a:r>
              <a:rPr lang="en-GB">
                <a:latin typeface="Montserrat"/>
                <a:ea typeface="Montserrat"/>
                <a:cs typeface="Montserrat"/>
                <a:sym typeface="Montserrat"/>
              </a:rPr>
              <a:t>They are made available under a Creative Common License.</a:t>
            </a:r>
            <a:endParaRPr>
              <a:latin typeface="Montserrat"/>
              <a:ea typeface="Montserrat"/>
              <a:cs typeface="Montserrat"/>
              <a:sym typeface="Montserrat"/>
            </a:endParaRPr>
          </a:p>
          <a:p>
            <a:pPr indent="0" lvl="0" marL="0" rtl="0" algn="ctr">
              <a:spcBef>
                <a:spcPts val="0"/>
              </a:spcBef>
              <a:spcAft>
                <a:spcPts val="0"/>
              </a:spcAft>
              <a:buNone/>
            </a:pPr>
            <a:r>
              <a:t/>
            </a:r>
            <a:endParaRPr>
              <a:latin typeface="Montserrat"/>
              <a:ea typeface="Montserrat"/>
              <a:cs typeface="Montserrat"/>
              <a:sym typeface="Montserrat"/>
            </a:endParaRPr>
          </a:p>
          <a:p>
            <a:pPr indent="0" lvl="0" marL="0" rtl="0" algn="ctr">
              <a:spcBef>
                <a:spcPts val="0"/>
              </a:spcBef>
              <a:spcAft>
                <a:spcPts val="0"/>
              </a:spcAft>
              <a:buNone/>
            </a:pPr>
            <a:r>
              <a:rPr lang="en-GB" u="sng">
                <a:solidFill>
                  <a:schemeClr val="hlink"/>
                </a:solidFill>
                <a:latin typeface="Montserrat"/>
                <a:ea typeface="Montserrat"/>
                <a:cs typeface="Montserrat"/>
                <a:sym typeface="Montserrat"/>
                <a:hlinkClick r:id="rId3"/>
              </a:rPr>
              <a:t>Attribution-NonCommercial-ShareAlike 4.0 International (CC BY-NC-SA 4.0)</a:t>
            </a:r>
            <a:endParaRPr>
              <a:latin typeface="Montserrat"/>
              <a:ea typeface="Montserrat"/>
              <a:cs typeface="Montserrat"/>
              <a:sym typeface="Montserrat"/>
            </a:endParaRPr>
          </a:p>
          <a:p>
            <a:pPr indent="0" lvl="0" marL="0" rtl="0" algn="ctr">
              <a:spcBef>
                <a:spcPts val="0"/>
              </a:spcBef>
              <a:spcAft>
                <a:spcPts val="0"/>
              </a:spcAft>
              <a:buNone/>
            </a:pPr>
            <a:r>
              <a:t/>
            </a:r>
            <a:endParaRPr>
              <a:latin typeface="Montserrat"/>
              <a:ea typeface="Montserrat"/>
              <a:cs typeface="Montserrat"/>
              <a:sym typeface="Montserrat"/>
            </a:endParaRPr>
          </a:p>
          <a:p>
            <a:pPr indent="0" lvl="0" marL="0" rtl="0" algn="ctr">
              <a:spcBef>
                <a:spcPts val="0"/>
              </a:spcBef>
              <a:spcAft>
                <a:spcPts val="0"/>
              </a:spcAft>
              <a:buNone/>
            </a:pPr>
            <a:r>
              <a:t/>
            </a:r>
            <a:endParaRPr>
              <a:latin typeface="Montserrat"/>
              <a:ea typeface="Montserrat"/>
              <a:cs typeface="Montserrat"/>
              <a:sym typeface="Montserrat"/>
            </a:endParaRPr>
          </a:p>
          <a:p>
            <a:pPr indent="0" lvl="0" marL="0" rtl="0" algn="ctr">
              <a:spcBef>
                <a:spcPts val="0"/>
              </a:spcBef>
              <a:spcAft>
                <a:spcPts val="0"/>
              </a:spcAft>
              <a:buNone/>
            </a:pPr>
            <a:r>
              <a:t/>
            </a:r>
            <a:endParaRPr>
              <a:latin typeface="Montserrat"/>
              <a:ea typeface="Montserrat"/>
              <a:cs typeface="Montserrat"/>
              <a:sym typeface="Montserrat"/>
            </a:endParaRPr>
          </a:p>
          <a:p>
            <a:pPr indent="0" lvl="0" marL="0" rtl="0" algn="ctr">
              <a:spcBef>
                <a:spcPts val="0"/>
              </a:spcBef>
              <a:spcAft>
                <a:spcPts val="0"/>
              </a:spcAft>
              <a:buNone/>
            </a:pPr>
            <a:r>
              <a:t/>
            </a:r>
            <a:endParaRPr>
              <a:latin typeface="Montserrat"/>
              <a:ea typeface="Montserrat"/>
              <a:cs typeface="Montserrat"/>
              <a:sym typeface="Montserrat"/>
            </a:endParaRPr>
          </a:p>
          <a:p>
            <a:pPr indent="0" lvl="0" marL="0" rtl="0" algn="ctr">
              <a:spcBef>
                <a:spcPts val="0"/>
              </a:spcBef>
              <a:spcAft>
                <a:spcPts val="0"/>
              </a:spcAft>
              <a:buNone/>
            </a:pPr>
            <a:r>
              <a:t/>
            </a:r>
            <a:endParaRPr>
              <a:latin typeface="Montserrat"/>
              <a:ea typeface="Montserrat"/>
              <a:cs typeface="Montserrat"/>
              <a:sym typeface="Montserrat"/>
            </a:endParaRPr>
          </a:p>
          <a:p>
            <a:pPr indent="0" lvl="0" marL="0" rtl="0" algn="ctr">
              <a:spcBef>
                <a:spcPts val="0"/>
              </a:spcBef>
              <a:spcAft>
                <a:spcPts val="0"/>
              </a:spcAft>
              <a:buNone/>
            </a:pPr>
            <a:r>
              <a:t/>
            </a:r>
            <a:endParaRPr>
              <a:latin typeface="Montserrat"/>
              <a:ea typeface="Montserrat"/>
              <a:cs typeface="Montserrat"/>
              <a:sym typeface="Montserrat"/>
            </a:endParaRPr>
          </a:p>
          <a:p>
            <a:pPr indent="0" lvl="0" marL="0" rtl="0" algn="ctr">
              <a:spcBef>
                <a:spcPts val="0"/>
              </a:spcBef>
              <a:spcAft>
                <a:spcPts val="0"/>
              </a:spcAft>
              <a:buNone/>
            </a:pPr>
            <a:r>
              <a:t/>
            </a:r>
            <a:endParaRPr>
              <a:latin typeface="Montserrat"/>
              <a:ea typeface="Montserrat"/>
              <a:cs typeface="Montserrat"/>
              <a:sym typeface="Montserrat"/>
            </a:endParaRPr>
          </a:p>
          <a:p>
            <a:pPr indent="0" lvl="0" marL="0" rtl="0" algn="ctr">
              <a:spcBef>
                <a:spcPts val="0"/>
              </a:spcBef>
              <a:spcAft>
                <a:spcPts val="0"/>
              </a:spcAft>
              <a:buNone/>
            </a:pPr>
            <a:r>
              <a:rPr lang="en-GB">
                <a:latin typeface="Montserrat"/>
                <a:ea typeface="Montserrat"/>
                <a:cs typeface="Montserrat"/>
                <a:sym typeface="Montserrat"/>
              </a:rPr>
              <a:t>You can attribute in the following way:</a:t>
            </a:r>
            <a:endParaRPr>
              <a:latin typeface="Montserrat"/>
              <a:ea typeface="Montserrat"/>
              <a:cs typeface="Montserrat"/>
              <a:sym typeface="Montserrat"/>
            </a:endParaRPr>
          </a:p>
          <a:p>
            <a:pPr indent="0" lvl="0" marL="0" rtl="0" algn="ctr">
              <a:spcBef>
                <a:spcPts val="0"/>
              </a:spcBef>
              <a:spcAft>
                <a:spcPts val="0"/>
              </a:spcAft>
              <a:buNone/>
            </a:pPr>
            <a:r>
              <a:t/>
            </a:r>
            <a:endParaRPr>
              <a:latin typeface="Montserrat"/>
              <a:ea typeface="Montserrat"/>
              <a:cs typeface="Montserrat"/>
              <a:sym typeface="Montserrat"/>
            </a:endParaRPr>
          </a:p>
          <a:p>
            <a:pPr indent="0" lvl="0" marL="0" rtl="0" algn="ctr">
              <a:spcBef>
                <a:spcPts val="0"/>
              </a:spcBef>
              <a:spcAft>
                <a:spcPts val="0"/>
              </a:spcAft>
              <a:buNone/>
            </a:pPr>
            <a:r>
              <a:rPr lang="en-GB">
                <a:latin typeface="Montserrat"/>
                <a:ea typeface="Montserrat"/>
                <a:cs typeface="Montserrat"/>
                <a:sym typeface="Montserrat"/>
              </a:rPr>
              <a:t>“</a:t>
            </a:r>
            <a:r>
              <a:rPr i="1" lang="en-GB">
                <a:latin typeface="Montserrat"/>
                <a:ea typeface="Montserrat"/>
                <a:cs typeface="Montserrat"/>
                <a:sym typeface="Montserrat"/>
              </a:rPr>
              <a:t>Created by Weaveworks / Derived from material created by Weaveworks. </a:t>
            </a:r>
            <a:endParaRPr i="1">
              <a:latin typeface="Montserrat"/>
              <a:ea typeface="Montserrat"/>
              <a:cs typeface="Montserrat"/>
              <a:sym typeface="Montserrat"/>
            </a:endParaRPr>
          </a:p>
          <a:p>
            <a:pPr indent="0" lvl="0" marL="0" rtl="0" algn="ctr">
              <a:spcBef>
                <a:spcPts val="0"/>
              </a:spcBef>
              <a:spcAft>
                <a:spcPts val="0"/>
              </a:spcAft>
              <a:buNone/>
            </a:pPr>
            <a:r>
              <a:rPr i="1" lang="en-GB">
                <a:latin typeface="Montserrat"/>
                <a:ea typeface="Montserrat"/>
                <a:cs typeface="Montserrat"/>
                <a:sym typeface="Montserrat"/>
              </a:rPr>
              <a:t>Original available at </a:t>
            </a:r>
            <a:r>
              <a:rPr i="1" lang="en-GB" u="sng">
                <a:solidFill>
                  <a:schemeClr val="hlink"/>
                </a:solidFill>
                <a:latin typeface="Montserrat"/>
                <a:ea typeface="Montserrat"/>
                <a:cs typeface="Montserrat"/>
                <a:sym typeface="Montserrat"/>
                <a:hlinkClick r:id="rId4"/>
              </a:rPr>
              <a:t>https://tinyurl.com/monitoring-with-prometheus</a:t>
            </a:r>
            <a:r>
              <a:rPr lang="en-GB">
                <a:latin typeface="Montserrat"/>
                <a:ea typeface="Montserrat"/>
                <a:cs typeface="Montserrat"/>
                <a:sym typeface="Montserrat"/>
              </a:rPr>
              <a:t>”</a:t>
            </a:r>
            <a:endParaRPr>
              <a:latin typeface="Montserrat"/>
              <a:ea typeface="Montserrat"/>
              <a:cs typeface="Montserrat"/>
              <a:sym typeface="Montserrat"/>
            </a:endParaRPr>
          </a:p>
        </p:txBody>
      </p:sp>
      <p:sp>
        <p:nvSpPr>
          <p:cNvPr id="60" name="Google Shape;60;p13"/>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61" name="Google Shape;61;p13"/>
          <p:cNvPicPr preferRelativeResize="0"/>
          <p:nvPr/>
        </p:nvPicPr>
        <p:blipFill>
          <a:blip r:embed="rId5">
            <a:alphaModFix/>
          </a:blip>
          <a:stretch>
            <a:fillRect/>
          </a:stretch>
        </p:blipFill>
        <p:spPr>
          <a:xfrm>
            <a:off x="3083808" y="1934117"/>
            <a:ext cx="2976399" cy="1040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59" name="Shape 559"/>
        <p:cNvGrpSpPr/>
        <p:nvPr/>
      </p:nvGrpSpPr>
      <p:grpSpPr>
        <a:xfrm>
          <a:off x="0" y="0"/>
          <a:ext cx="0" cy="0"/>
          <a:chOff x="0" y="0"/>
          <a:chExt cx="0" cy="0"/>
        </a:xfrm>
      </p:grpSpPr>
      <p:sp>
        <p:nvSpPr>
          <p:cNvPr id="560" name="Google Shape;560;p31"/>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561" name="Google Shape;561;p31"/>
          <p:cNvSpPr/>
          <p:nvPr/>
        </p:nvSpPr>
        <p:spPr>
          <a:xfrm>
            <a:off x="4565332" y="3569468"/>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1</a:t>
            </a:r>
            <a:endParaRPr b="1" sz="2400">
              <a:solidFill>
                <a:srgbClr val="FFFFFF"/>
              </a:solidFill>
            </a:endParaRPr>
          </a:p>
        </p:txBody>
      </p:sp>
      <p:sp>
        <p:nvSpPr>
          <p:cNvPr id="562" name="Google Shape;562;p31"/>
          <p:cNvSpPr txBox="1"/>
          <p:nvPr/>
        </p:nvSpPr>
        <p:spPr>
          <a:xfrm>
            <a:off x="5221832" y="3535868"/>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Availability</a:t>
            </a:r>
            <a:endParaRPr sz="3600">
              <a:solidFill>
                <a:srgbClr val="B7B7B7"/>
              </a:solidFill>
            </a:endParaRPr>
          </a:p>
        </p:txBody>
      </p:sp>
      <p:sp>
        <p:nvSpPr>
          <p:cNvPr id="563" name="Google Shape;563;p31"/>
          <p:cNvSpPr/>
          <p:nvPr/>
        </p:nvSpPr>
        <p:spPr>
          <a:xfrm>
            <a:off x="4823239" y="3000811"/>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2</a:t>
            </a:r>
            <a:endParaRPr b="1" sz="2400">
              <a:solidFill>
                <a:srgbClr val="FFFFFF"/>
              </a:solidFill>
            </a:endParaRPr>
          </a:p>
        </p:txBody>
      </p:sp>
      <p:sp>
        <p:nvSpPr>
          <p:cNvPr id="564" name="Google Shape;564;p31"/>
          <p:cNvSpPr txBox="1"/>
          <p:nvPr/>
        </p:nvSpPr>
        <p:spPr>
          <a:xfrm>
            <a:off x="5479739" y="2967211"/>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Collection</a:t>
            </a:r>
            <a:endParaRPr sz="3600">
              <a:solidFill>
                <a:srgbClr val="B7B7B7"/>
              </a:solidFill>
            </a:endParaRPr>
          </a:p>
        </p:txBody>
      </p:sp>
      <p:sp>
        <p:nvSpPr>
          <p:cNvPr id="565" name="Google Shape;565;p31"/>
          <p:cNvSpPr/>
          <p:nvPr/>
        </p:nvSpPr>
        <p:spPr>
          <a:xfrm>
            <a:off x="5081146" y="2432154"/>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3</a:t>
            </a:r>
            <a:endParaRPr b="1" sz="2400">
              <a:solidFill>
                <a:srgbClr val="FFFFFF"/>
              </a:solidFill>
            </a:endParaRPr>
          </a:p>
        </p:txBody>
      </p:sp>
      <p:sp>
        <p:nvSpPr>
          <p:cNvPr id="566" name="Google Shape;566;p31"/>
          <p:cNvSpPr txBox="1"/>
          <p:nvPr/>
        </p:nvSpPr>
        <p:spPr>
          <a:xfrm>
            <a:off x="5737646" y="2398554"/>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Aggregation</a:t>
            </a:r>
            <a:endParaRPr sz="3600">
              <a:solidFill>
                <a:srgbClr val="B7B7B7"/>
              </a:solidFill>
            </a:endParaRPr>
          </a:p>
        </p:txBody>
      </p:sp>
      <p:sp>
        <p:nvSpPr>
          <p:cNvPr id="567" name="Google Shape;567;p31"/>
          <p:cNvSpPr/>
          <p:nvPr/>
        </p:nvSpPr>
        <p:spPr>
          <a:xfrm>
            <a:off x="5339054" y="1863496"/>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4</a:t>
            </a:r>
            <a:endParaRPr b="1" sz="2400">
              <a:solidFill>
                <a:srgbClr val="FFFFFF"/>
              </a:solidFill>
            </a:endParaRPr>
          </a:p>
        </p:txBody>
      </p:sp>
      <p:sp>
        <p:nvSpPr>
          <p:cNvPr id="568" name="Google Shape;568;p31"/>
          <p:cNvSpPr txBox="1"/>
          <p:nvPr/>
        </p:nvSpPr>
        <p:spPr>
          <a:xfrm>
            <a:off x="5995554" y="1829896"/>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Analysis</a:t>
            </a:r>
            <a:endParaRPr sz="3600">
              <a:solidFill>
                <a:srgbClr val="B7B7B7"/>
              </a:solidFill>
            </a:endParaRPr>
          </a:p>
        </p:txBody>
      </p:sp>
      <p:sp>
        <p:nvSpPr>
          <p:cNvPr id="569" name="Google Shape;569;p31"/>
          <p:cNvSpPr/>
          <p:nvPr/>
        </p:nvSpPr>
        <p:spPr>
          <a:xfrm>
            <a:off x="5596961" y="1294839"/>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5</a:t>
            </a:r>
            <a:endParaRPr b="1" sz="2400">
              <a:solidFill>
                <a:srgbClr val="FFFFFF"/>
              </a:solidFill>
            </a:endParaRPr>
          </a:p>
        </p:txBody>
      </p:sp>
      <p:sp>
        <p:nvSpPr>
          <p:cNvPr id="570" name="Google Shape;570;p31"/>
          <p:cNvSpPr txBox="1"/>
          <p:nvPr/>
        </p:nvSpPr>
        <p:spPr>
          <a:xfrm>
            <a:off x="6253461" y="1261239"/>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Learning</a:t>
            </a:r>
            <a:endParaRPr sz="3600">
              <a:solidFill>
                <a:srgbClr val="B7B7B7"/>
              </a:solidFill>
            </a:endParaRPr>
          </a:p>
        </p:txBody>
      </p:sp>
      <p:sp>
        <p:nvSpPr>
          <p:cNvPr id="571" name="Google Shape;571;p31"/>
          <p:cNvSpPr/>
          <p:nvPr/>
        </p:nvSpPr>
        <p:spPr>
          <a:xfrm>
            <a:off x="5854868" y="726182"/>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6</a:t>
            </a:r>
            <a:endParaRPr b="1" sz="2400">
              <a:solidFill>
                <a:srgbClr val="FFFFFF"/>
              </a:solidFill>
            </a:endParaRPr>
          </a:p>
        </p:txBody>
      </p:sp>
      <p:sp>
        <p:nvSpPr>
          <p:cNvPr id="572" name="Google Shape;572;p31"/>
          <p:cNvSpPr txBox="1"/>
          <p:nvPr/>
        </p:nvSpPr>
        <p:spPr>
          <a:xfrm>
            <a:off x="6511368" y="692582"/>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Automation</a:t>
            </a:r>
            <a:endParaRPr sz="3600">
              <a:solidFill>
                <a:srgbClr val="B7B7B7"/>
              </a:solidFill>
            </a:endParaRPr>
          </a:p>
        </p:txBody>
      </p:sp>
      <p:sp>
        <p:nvSpPr>
          <p:cNvPr id="573" name="Google Shape;573;p31"/>
          <p:cNvSpPr/>
          <p:nvPr/>
        </p:nvSpPr>
        <p:spPr>
          <a:xfrm>
            <a:off x="6112775" y="157525"/>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7</a:t>
            </a:r>
            <a:endParaRPr b="1" sz="2400">
              <a:solidFill>
                <a:srgbClr val="FFFFFF"/>
              </a:solidFill>
            </a:endParaRPr>
          </a:p>
        </p:txBody>
      </p:sp>
      <p:sp>
        <p:nvSpPr>
          <p:cNvPr id="574" name="Google Shape;574;p31"/>
          <p:cNvSpPr txBox="1"/>
          <p:nvPr/>
        </p:nvSpPr>
        <p:spPr>
          <a:xfrm>
            <a:off x="6769275" y="1239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Proactivity</a:t>
            </a:r>
            <a:endParaRPr sz="3600">
              <a:solidFill>
                <a:srgbClr val="B7B7B7"/>
              </a:solidFill>
            </a:endParaRPr>
          </a:p>
        </p:txBody>
      </p:sp>
      <p:sp>
        <p:nvSpPr>
          <p:cNvPr id="575" name="Google Shape;575;p31"/>
          <p:cNvSpPr txBox="1"/>
          <p:nvPr/>
        </p:nvSpPr>
        <p:spPr>
          <a:xfrm>
            <a:off x="36900" y="60275"/>
            <a:ext cx="2535600" cy="18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t>The</a:t>
            </a:r>
            <a:endParaRPr sz="3600"/>
          </a:p>
          <a:p>
            <a:pPr indent="0" lvl="0" marL="0" rtl="0" algn="l">
              <a:spcBef>
                <a:spcPts val="0"/>
              </a:spcBef>
              <a:spcAft>
                <a:spcPts val="0"/>
              </a:spcAft>
              <a:buNone/>
            </a:pPr>
            <a:r>
              <a:rPr lang="en-GB" sz="3600"/>
              <a:t>Monitoring</a:t>
            </a:r>
            <a:endParaRPr sz="3600"/>
          </a:p>
          <a:p>
            <a:pPr indent="0" lvl="0" marL="0" rtl="0" algn="l">
              <a:spcBef>
                <a:spcPts val="0"/>
              </a:spcBef>
              <a:spcAft>
                <a:spcPts val="0"/>
              </a:spcAft>
              <a:buNone/>
            </a:pPr>
            <a:r>
              <a:rPr lang="en-GB" sz="3600"/>
              <a:t>Ladder</a:t>
            </a:r>
            <a:endParaRPr sz="3600"/>
          </a:p>
        </p:txBody>
      </p:sp>
      <p:sp>
        <p:nvSpPr>
          <p:cNvPr id="576" name="Google Shape;576;p31"/>
          <p:cNvSpPr/>
          <p:nvPr/>
        </p:nvSpPr>
        <p:spPr>
          <a:xfrm>
            <a:off x="4307425" y="4138125"/>
            <a:ext cx="489000" cy="489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0</a:t>
            </a:r>
            <a:endParaRPr b="1" sz="2400">
              <a:solidFill>
                <a:srgbClr val="FFFFFF"/>
              </a:solidFill>
            </a:endParaRPr>
          </a:p>
        </p:txBody>
      </p:sp>
      <p:sp>
        <p:nvSpPr>
          <p:cNvPr id="577" name="Google Shape;577;p31"/>
          <p:cNvSpPr txBox="1"/>
          <p:nvPr/>
        </p:nvSpPr>
        <p:spPr>
          <a:xfrm>
            <a:off x="4963925" y="41045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solidFill>
                  <a:srgbClr val="B7B7B7"/>
                </a:solidFill>
              </a:rPr>
              <a:t>Ignorance</a:t>
            </a:r>
            <a:endParaRPr sz="3600">
              <a:solidFill>
                <a:srgbClr val="B7B7B7"/>
              </a:solidFill>
            </a:endParaRPr>
          </a:p>
        </p:txBody>
      </p:sp>
      <p:sp>
        <p:nvSpPr>
          <p:cNvPr id="578" name="Google Shape;578;p31"/>
          <p:cNvSpPr txBox="1"/>
          <p:nvPr/>
        </p:nvSpPr>
        <p:spPr>
          <a:xfrm>
            <a:off x="3748113" y="3535875"/>
            <a:ext cx="8172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Alerts</a:t>
            </a:r>
            <a:endParaRPr sz="1800" u="sng">
              <a:solidFill>
                <a:srgbClr val="F15D2A"/>
              </a:solidFill>
            </a:endParaRPr>
          </a:p>
        </p:txBody>
      </p:sp>
      <p:grpSp>
        <p:nvGrpSpPr>
          <p:cNvPr id="579" name="Google Shape;579;p31"/>
          <p:cNvGrpSpPr/>
          <p:nvPr/>
        </p:nvGrpSpPr>
        <p:grpSpPr>
          <a:xfrm>
            <a:off x="5081146" y="2398554"/>
            <a:ext cx="5767900" cy="556200"/>
            <a:chOff x="2244125" y="3301050"/>
            <a:chExt cx="5767900" cy="556200"/>
          </a:xfrm>
        </p:grpSpPr>
        <p:sp>
          <p:nvSpPr>
            <p:cNvPr id="580" name="Google Shape;580;p31"/>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3</a:t>
              </a:r>
              <a:endParaRPr b="1" sz="2400">
                <a:solidFill>
                  <a:srgbClr val="FFFFFF"/>
                </a:solidFill>
              </a:endParaRPr>
            </a:p>
          </p:txBody>
        </p:sp>
        <p:sp>
          <p:nvSpPr>
            <p:cNvPr id="581" name="Google Shape;581;p31"/>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Aggregation</a:t>
              </a:r>
              <a:endParaRPr sz="3600"/>
            </a:p>
          </p:txBody>
        </p:sp>
      </p:grpSp>
      <p:sp>
        <p:nvSpPr>
          <p:cNvPr id="582" name="Google Shape;582;p31"/>
          <p:cNvSpPr txBox="1"/>
          <p:nvPr/>
        </p:nvSpPr>
        <p:spPr>
          <a:xfrm>
            <a:off x="3473475" y="2813950"/>
            <a:ext cx="1366500" cy="72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Logs</a:t>
            </a:r>
            <a:br>
              <a:rPr lang="en-GB" sz="1800" u="sng">
                <a:solidFill>
                  <a:srgbClr val="F15D2A"/>
                </a:solidFill>
              </a:rPr>
            </a:br>
            <a:r>
              <a:rPr lang="en-GB" sz="1800" u="sng">
                <a:solidFill>
                  <a:srgbClr val="F15D2A"/>
                </a:solidFill>
              </a:rPr>
              <a:t>Forensics</a:t>
            </a:r>
            <a:endParaRPr sz="1800" u="sng">
              <a:solidFill>
                <a:srgbClr val="F15D2A"/>
              </a:solidFill>
            </a:endParaRPr>
          </a:p>
        </p:txBody>
      </p:sp>
      <p:grpSp>
        <p:nvGrpSpPr>
          <p:cNvPr id="583" name="Google Shape;583;p31"/>
          <p:cNvGrpSpPr/>
          <p:nvPr/>
        </p:nvGrpSpPr>
        <p:grpSpPr>
          <a:xfrm>
            <a:off x="4565332" y="3535868"/>
            <a:ext cx="5767900" cy="556200"/>
            <a:chOff x="2244125" y="3301050"/>
            <a:chExt cx="5767900" cy="556200"/>
          </a:xfrm>
        </p:grpSpPr>
        <p:sp>
          <p:nvSpPr>
            <p:cNvPr id="584" name="Google Shape;584;p31"/>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1</a:t>
              </a:r>
              <a:endParaRPr b="1" sz="2400">
                <a:solidFill>
                  <a:srgbClr val="FFFFFF"/>
                </a:solidFill>
              </a:endParaRPr>
            </a:p>
          </p:txBody>
        </p:sp>
        <p:sp>
          <p:nvSpPr>
            <p:cNvPr id="585" name="Google Shape;585;p31"/>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Availability</a:t>
              </a:r>
              <a:endParaRPr sz="3600"/>
            </a:p>
          </p:txBody>
        </p:sp>
      </p:grpSp>
      <p:grpSp>
        <p:nvGrpSpPr>
          <p:cNvPr id="586" name="Google Shape;586;p31"/>
          <p:cNvGrpSpPr/>
          <p:nvPr/>
        </p:nvGrpSpPr>
        <p:grpSpPr>
          <a:xfrm>
            <a:off x="4823239" y="2967211"/>
            <a:ext cx="5767900" cy="556200"/>
            <a:chOff x="2244125" y="3301050"/>
            <a:chExt cx="5767900" cy="556200"/>
          </a:xfrm>
        </p:grpSpPr>
        <p:sp>
          <p:nvSpPr>
            <p:cNvPr id="587" name="Google Shape;587;p31"/>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2</a:t>
              </a:r>
              <a:endParaRPr b="1" sz="2400">
                <a:solidFill>
                  <a:srgbClr val="FFFFFF"/>
                </a:solidFill>
              </a:endParaRPr>
            </a:p>
          </p:txBody>
        </p:sp>
        <p:sp>
          <p:nvSpPr>
            <p:cNvPr id="588" name="Google Shape;588;p31"/>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Collection</a:t>
              </a:r>
              <a:endParaRPr sz="3600"/>
            </a:p>
          </p:txBody>
        </p:sp>
      </p:grpSp>
      <p:grpSp>
        <p:nvGrpSpPr>
          <p:cNvPr id="589" name="Google Shape;589;p31"/>
          <p:cNvGrpSpPr/>
          <p:nvPr/>
        </p:nvGrpSpPr>
        <p:grpSpPr>
          <a:xfrm>
            <a:off x="4307425" y="4104525"/>
            <a:ext cx="5767900" cy="556200"/>
            <a:chOff x="2244125" y="3965925"/>
            <a:chExt cx="5767900" cy="556200"/>
          </a:xfrm>
        </p:grpSpPr>
        <p:sp>
          <p:nvSpPr>
            <p:cNvPr id="590" name="Google Shape;590;p31"/>
            <p:cNvSpPr/>
            <p:nvPr/>
          </p:nvSpPr>
          <p:spPr>
            <a:xfrm>
              <a:off x="2244125" y="3999525"/>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0</a:t>
              </a:r>
              <a:endParaRPr b="1" sz="2400">
                <a:solidFill>
                  <a:srgbClr val="FFFFFF"/>
                </a:solidFill>
              </a:endParaRPr>
            </a:p>
          </p:txBody>
        </p:sp>
        <p:sp>
          <p:nvSpPr>
            <p:cNvPr id="591" name="Google Shape;591;p31"/>
            <p:cNvSpPr txBox="1"/>
            <p:nvPr/>
          </p:nvSpPr>
          <p:spPr>
            <a:xfrm>
              <a:off x="2900625" y="39659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Ignorance</a:t>
              </a:r>
              <a:endParaRPr sz="3600"/>
            </a:p>
          </p:txBody>
        </p:sp>
      </p:grpSp>
      <p:grpSp>
        <p:nvGrpSpPr>
          <p:cNvPr id="592" name="Google Shape;592;p31"/>
          <p:cNvGrpSpPr/>
          <p:nvPr/>
        </p:nvGrpSpPr>
        <p:grpSpPr>
          <a:xfrm>
            <a:off x="5339054" y="1829896"/>
            <a:ext cx="5767900" cy="556200"/>
            <a:chOff x="2244125" y="3301050"/>
            <a:chExt cx="5767900" cy="556200"/>
          </a:xfrm>
        </p:grpSpPr>
        <p:sp>
          <p:nvSpPr>
            <p:cNvPr id="593" name="Google Shape;593;p31"/>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4</a:t>
              </a:r>
              <a:endParaRPr b="1" sz="2400">
                <a:solidFill>
                  <a:srgbClr val="FFFFFF"/>
                </a:solidFill>
              </a:endParaRPr>
            </a:p>
          </p:txBody>
        </p:sp>
        <p:sp>
          <p:nvSpPr>
            <p:cNvPr id="594" name="Google Shape;594;p31"/>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Analysis</a:t>
              </a:r>
              <a:endParaRPr sz="3600"/>
            </a:p>
          </p:txBody>
        </p:sp>
      </p:grpSp>
      <p:sp>
        <p:nvSpPr>
          <p:cNvPr id="595" name="Google Shape;595;p31"/>
          <p:cNvSpPr txBox="1"/>
          <p:nvPr/>
        </p:nvSpPr>
        <p:spPr>
          <a:xfrm>
            <a:off x="3315947" y="2420225"/>
            <a:ext cx="17385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Persistence</a:t>
            </a:r>
            <a:endParaRPr sz="1800" u="sng">
              <a:solidFill>
                <a:srgbClr val="F15D2A"/>
              </a:solidFill>
            </a:endParaRPr>
          </a:p>
        </p:txBody>
      </p:sp>
      <p:grpSp>
        <p:nvGrpSpPr>
          <p:cNvPr id="596" name="Google Shape;596;p31"/>
          <p:cNvGrpSpPr/>
          <p:nvPr/>
        </p:nvGrpSpPr>
        <p:grpSpPr>
          <a:xfrm>
            <a:off x="5596961" y="1261239"/>
            <a:ext cx="5767900" cy="556200"/>
            <a:chOff x="2244125" y="3301050"/>
            <a:chExt cx="5767900" cy="556200"/>
          </a:xfrm>
        </p:grpSpPr>
        <p:sp>
          <p:nvSpPr>
            <p:cNvPr id="597" name="Google Shape;597;p31"/>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5</a:t>
              </a:r>
              <a:endParaRPr b="1" sz="2400">
                <a:solidFill>
                  <a:srgbClr val="FFFFFF"/>
                </a:solidFill>
              </a:endParaRPr>
            </a:p>
          </p:txBody>
        </p:sp>
        <p:sp>
          <p:nvSpPr>
            <p:cNvPr id="598" name="Google Shape;598;p31"/>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Learning</a:t>
              </a:r>
              <a:endParaRPr sz="3600"/>
            </a:p>
          </p:txBody>
        </p:sp>
      </p:grpSp>
      <p:grpSp>
        <p:nvGrpSpPr>
          <p:cNvPr id="599" name="Google Shape;599;p31"/>
          <p:cNvGrpSpPr/>
          <p:nvPr/>
        </p:nvGrpSpPr>
        <p:grpSpPr>
          <a:xfrm>
            <a:off x="5854868" y="692582"/>
            <a:ext cx="5767900" cy="556200"/>
            <a:chOff x="2244125" y="3301050"/>
            <a:chExt cx="5767900" cy="556200"/>
          </a:xfrm>
        </p:grpSpPr>
        <p:sp>
          <p:nvSpPr>
            <p:cNvPr id="600" name="Google Shape;600;p31"/>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6</a:t>
              </a:r>
              <a:endParaRPr b="1" sz="2400">
                <a:solidFill>
                  <a:srgbClr val="FFFFFF"/>
                </a:solidFill>
              </a:endParaRPr>
            </a:p>
          </p:txBody>
        </p:sp>
        <p:sp>
          <p:nvSpPr>
            <p:cNvPr id="601" name="Google Shape;601;p31"/>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Automation</a:t>
              </a:r>
              <a:endParaRPr sz="3600"/>
            </a:p>
          </p:txBody>
        </p:sp>
      </p:grpSp>
      <p:sp>
        <p:nvSpPr>
          <p:cNvPr id="602" name="Google Shape;602;p31"/>
          <p:cNvSpPr txBox="1"/>
          <p:nvPr/>
        </p:nvSpPr>
        <p:spPr>
          <a:xfrm>
            <a:off x="3858447" y="1304575"/>
            <a:ext cx="17385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Antifragile</a:t>
            </a:r>
            <a:endParaRPr sz="1800" u="sng">
              <a:solidFill>
                <a:srgbClr val="F15D2A"/>
              </a:solidFill>
            </a:endParaRPr>
          </a:p>
        </p:txBody>
      </p:sp>
      <p:sp>
        <p:nvSpPr>
          <p:cNvPr id="603" name="Google Shape;603;p31"/>
          <p:cNvSpPr txBox="1"/>
          <p:nvPr/>
        </p:nvSpPr>
        <p:spPr>
          <a:xfrm>
            <a:off x="4051047" y="745650"/>
            <a:ext cx="17385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0-impact</a:t>
            </a:r>
            <a:endParaRPr sz="1800" u="sng">
              <a:solidFill>
                <a:srgbClr val="F15D2A"/>
              </a:solidFill>
            </a:endParaRPr>
          </a:p>
        </p:txBody>
      </p:sp>
      <p:grpSp>
        <p:nvGrpSpPr>
          <p:cNvPr id="604" name="Google Shape;604;p31"/>
          <p:cNvGrpSpPr/>
          <p:nvPr/>
        </p:nvGrpSpPr>
        <p:grpSpPr>
          <a:xfrm>
            <a:off x="6112775" y="123925"/>
            <a:ext cx="5767900" cy="556200"/>
            <a:chOff x="2244125" y="3301050"/>
            <a:chExt cx="5767900" cy="556200"/>
          </a:xfrm>
        </p:grpSpPr>
        <p:sp>
          <p:nvSpPr>
            <p:cNvPr id="605" name="Google Shape;605;p31"/>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7</a:t>
              </a:r>
              <a:endParaRPr b="1" sz="2400">
                <a:solidFill>
                  <a:srgbClr val="FFFFFF"/>
                </a:solidFill>
              </a:endParaRPr>
            </a:p>
          </p:txBody>
        </p:sp>
        <p:sp>
          <p:nvSpPr>
            <p:cNvPr id="606" name="Google Shape;606;p31"/>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Proactivity</a:t>
              </a:r>
              <a:endParaRPr sz="3600"/>
            </a:p>
          </p:txBody>
        </p:sp>
      </p:grpSp>
      <p:sp>
        <p:nvSpPr>
          <p:cNvPr id="607" name="Google Shape;607;p31"/>
          <p:cNvSpPr txBox="1"/>
          <p:nvPr/>
        </p:nvSpPr>
        <p:spPr>
          <a:xfrm>
            <a:off x="3408889" y="196450"/>
            <a:ext cx="26376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800" u="sng">
                <a:solidFill>
                  <a:srgbClr val="F15D2A"/>
                </a:solidFill>
              </a:rPr>
              <a:t>Chaos Engineering</a:t>
            </a:r>
            <a:endParaRPr sz="1800" u="sng">
              <a:solidFill>
                <a:srgbClr val="F15D2A"/>
              </a:solidFill>
            </a:endParaRPr>
          </a:p>
        </p:txBody>
      </p:sp>
      <p:sp>
        <p:nvSpPr>
          <p:cNvPr id="608" name="Google Shape;608;p31"/>
          <p:cNvSpPr txBox="1"/>
          <p:nvPr/>
        </p:nvSpPr>
        <p:spPr>
          <a:xfrm>
            <a:off x="773900" y="2432150"/>
            <a:ext cx="2415000" cy="132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000"/>
              <a:t>Boundaries aren’t so clear cut.</a:t>
            </a:r>
            <a:endParaRPr sz="3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32"/>
          <p:cNvSpPr txBox="1"/>
          <p:nvPr>
            <p:ph type="title"/>
          </p:nvPr>
        </p:nvSpPr>
        <p:spPr>
          <a:xfrm>
            <a:off x="490250" y="450150"/>
            <a:ext cx="8186700" cy="366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Maslow’s Pyramid of Metrics (?)</a:t>
            </a:r>
            <a:endParaRPr/>
          </a:p>
        </p:txBody>
      </p:sp>
      <p:sp>
        <p:nvSpPr>
          <p:cNvPr id="614" name="Google Shape;614;p32"/>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33"/>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620" name="Google Shape;620;p33"/>
          <p:cNvSpPr/>
          <p:nvPr/>
        </p:nvSpPr>
        <p:spPr>
          <a:xfrm>
            <a:off x="6176375" y="2148700"/>
            <a:ext cx="2049900" cy="719100"/>
          </a:xfrm>
          <a:prstGeom prst="trapezoid">
            <a:avLst>
              <a:gd fmla="val 50438"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3"/>
          <p:cNvSpPr txBox="1"/>
          <p:nvPr/>
        </p:nvSpPr>
        <p:spPr>
          <a:xfrm>
            <a:off x="36900" y="60275"/>
            <a:ext cx="2535600" cy="18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t>Maslow’s Pyramid of Metrics (?)</a:t>
            </a:r>
            <a:endParaRPr sz="3600"/>
          </a:p>
        </p:txBody>
      </p:sp>
      <p:sp>
        <p:nvSpPr>
          <p:cNvPr id="622" name="Google Shape;622;p33"/>
          <p:cNvSpPr/>
          <p:nvPr/>
        </p:nvSpPr>
        <p:spPr>
          <a:xfrm>
            <a:off x="6571625" y="904350"/>
            <a:ext cx="1259100" cy="11664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3"/>
          <p:cNvSpPr/>
          <p:nvPr/>
        </p:nvSpPr>
        <p:spPr>
          <a:xfrm>
            <a:off x="5781150" y="2945550"/>
            <a:ext cx="2853600" cy="719100"/>
          </a:xfrm>
          <a:prstGeom prst="trapezoid">
            <a:avLst>
              <a:gd fmla="val 50438"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3"/>
          <p:cNvSpPr/>
          <p:nvPr/>
        </p:nvSpPr>
        <p:spPr>
          <a:xfrm>
            <a:off x="5359025" y="3742399"/>
            <a:ext cx="3684300" cy="719100"/>
          </a:xfrm>
          <a:prstGeom prst="trapezoid">
            <a:avLst>
              <a:gd fmla="val 50438"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3"/>
          <p:cNvSpPr txBox="1"/>
          <p:nvPr/>
        </p:nvSpPr>
        <p:spPr>
          <a:xfrm>
            <a:off x="6142800" y="3877550"/>
            <a:ext cx="2130300" cy="44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Platform </a:t>
            </a:r>
            <a:endParaRPr sz="2400"/>
          </a:p>
        </p:txBody>
      </p:sp>
      <p:sp>
        <p:nvSpPr>
          <p:cNvPr id="626" name="Google Shape;626;p33"/>
          <p:cNvSpPr/>
          <p:nvPr/>
        </p:nvSpPr>
        <p:spPr>
          <a:xfrm>
            <a:off x="3068100" y="3336050"/>
            <a:ext cx="2358125" cy="837350"/>
          </a:xfrm>
          <a:custGeom>
            <a:rect b="b" l="l" r="r" t="t"/>
            <a:pathLst>
              <a:path extrusionOk="0" h="33494" w="94325">
                <a:moveTo>
                  <a:pt x="0" y="0"/>
                </a:moveTo>
                <a:cubicBezTo>
                  <a:pt x="4645" y="3528"/>
                  <a:pt x="12146" y="15587"/>
                  <a:pt x="27867" y="21169"/>
                </a:cubicBezTo>
                <a:cubicBezTo>
                  <a:pt x="43588" y="26751"/>
                  <a:pt x="83249" y="31440"/>
                  <a:pt x="94325" y="33494"/>
                </a:cubicBezTo>
              </a:path>
            </a:pathLst>
          </a:custGeom>
          <a:noFill/>
          <a:ln cap="flat" cmpd="sng" w="76200">
            <a:solidFill>
              <a:srgbClr val="F15D2A"/>
            </a:solidFill>
            <a:prstDash val="solid"/>
            <a:round/>
            <a:headEnd len="med" w="med" type="none"/>
            <a:tailEnd len="med" w="med" type="triangle"/>
          </a:ln>
        </p:spPr>
      </p:sp>
      <p:sp>
        <p:nvSpPr>
          <p:cNvPr id="627" name="Google Shape;627;p33"/>
          <p:cNvSpPr txBox="1"/>
          <p:nvPr/>
        </p:nvSpPr>
        <p:spPr>
          <a:xfrm>
            <a:off x="767075" y="2042150"/>
            <a:ext cx="3781500" cy="18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F15D2A"/>
                </a:solidFill>
                <a:latin typeface="Roboto"/>
                <a:ea typeface="Roboto"/>
                <a:cs typeface="Roboto"/>
                <a:sym typeface="Roboto"/>
              </a:rPr>
              <a:t>CPU, Memory, Threads, …</a:t>
            </a:r>
            <a:endParaRPr b="1" sz="2400">
              <a:solidFill>
                <a:srgbClr val="F15D2A"/>
              </a:solidFill>
              <a:latin typeface="Roboto"/>
              <a:ea typeface="Roboto"/>
              <a:cs typeface="Roboto"/>
              <a:sym typeface="Roboto"/>
            </a:endParaRPr>
          </a:p>
          <a:p>
            <a:pPr indent="0" lvl="0" marL="0" rtl="0" algn="ctr">
              <a:spcBef>
                <a:spcPts val="0"/>
              </a:spcBef>
              <a:spcAft>
                <a:spcPts val="0"/>
              </a:spcAft>
              <a:buNone/>
            </a:pPr>
            <a:r>
              <a:rPr i="1" lang="en-GB" sz="2400">
                <a:solidFill>
                  <a:srgbClr val="F15D2A"/>
                </a:solidFill>
                <a:latin typeface="Roboto"/>
                <a:ea typeface="Roboto"/>
                <a:cs typeface="Roboto"/>
                <a:sym typeface="Roboto"/>
              </a:rPr>
              <a:t>Domain - Computers</a:t>
            </a:r>
            <a:endParaRPr i="1" sz="2400">
              <a:solidFill>
                <a:srgbClr val="F15D2A"/>
              </a:solidFill>
              <a:latin typeface="Roboto"/>
              <a:ea typeface="Roboto"/>
              <a:cs typeface="Roboto"/>
              <a:sym typeface="Roboto"/>
            </a:endParaRPr>
          </a:p>
          <a:p>
            <a:pPr indent="0" lvl="0" marL="0" rtl="0" algn="ctr">
              <a:spcBef>
                <a:spcPts val="0"/>
              </a:spcBef>
              <a:spcAft>
                <a:spcPts val="0"/>
              </a:spcAft>
              <a:buNone/>
            </a:pPr>
            <a:r>
              <a:t/>
            </a:r>
            <a:endParaRPr b="1" sz="2400">
              <a:solidFill>
                <a:srgbClr val="F15D2A"/>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34"/>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633" name="Google Shape;633;p34"/>
          <p:cNvSpPr/>
          <p:nvPr/>
        </p:nvSpPr>
        <p:spPr>
          <a:xfrm>
            <a:off x="6176375" y="2148700"/>
            <a:ext cx="2049900" cy="719100"/>
          </a:xfrm>
          <a:prstGeom prst="trapezoid">
            <a:avLst>
              <a:gd fmla="val 50438"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4"/>
          <p:cNvSpPr txBox="1"/>
          <p:nvPr/>
        </p:nvSpPr>
        <p:spPr>
          <a:xfrm>
            <a:off x="36900" y="60275"/>
            <a:ext cx="2535600" cy="18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t>Maslow’s Pyramid of Metrics (?)</a:t>
            </a:r>
            <a:endParaRPr sz="3600"/>
          </a:p>
        </p:txBody>
      </p:sp>
      <p:sp>
        <p:nvSpPr>
          <p:cNvPr id="635" name="Google Shape;635;p34"/>
          <p:cNvSpPr/>
          <p:nvPr/>
        </p:nvSpPr>
        <p:spPr>
          <a:xfrm>
            <a:off x="6571625" y="904350"/>
            <a:ext cx="1259100" cy="11664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4"/>
          <p:cNvSpPr/>
          <p:nvPr/>
        </p:nvSpPr>
        <p:spPr>
          <a:xfrm>
            <a:off x="5781150" y="2945550"/>
            <a:ext cx="2853600" cy="719100"/>
          </a:xfrm>
          <a:prstGeom prst="trapezoid">
            <a:avLst>
              <a:gd fmla="val 50438"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4"/>
          <p:cNvSpPr/>
          <p:nvPr/>
        </p:nvSpPr>
        <p:spPr>
          <a:xfrm>
            <a:off x="5359025" y="3742399"/>
            <a:ext cx="3684300" cy="719100"/>
          </a:xfrm>
          <a:prstGeom prst="trapezoid">
            <a:avLst>
              <a:gd fmla="val 50438"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4"/>
          <p:cNvSpPr txBox="1"/>
          <p:nvPr/>
        </p:nvSpPr>
        <p:spPr>
          <a:xfrm>
            <a:off x="6142800" y="3877550"/>
            <a:ext cx="2130300" cy="44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Platform </a:t>
            </a:r>
            <a:endParaRPr sz="2400"/>
          </a:p>
        </p:txBody>
      </p:sp>
      <p:sp>
        <p:nvSpPr>
          <p:cNvPr id="639" name="Google Shape;639;p34"/>
          <p:cNvSpPr/>
          <p:nvPr/>
        </p:nvSpPr>
        <p:spPr>
          <a:xfrm>
            <a:off x="3885375" y="2935276"/>
            <a:ext cx="1996250" cy="334600"/>
          </a:xfrm>
          <a:custGeom>
            <a:rect b="b" l="l" r="r" t="t"/>
            <a:pathLst>
              <a:path extrusionOk="0" h="13384" w="79850">
                <a:moveTo>
                  <a:pt x="0" y="222"/>
                </a:moveTo>
                <a:cubicBezTo>
                  <a:pt x="6878" y="401"/>
                  <a:pt x="27957" y="-900"/>
                  <a:pt x="41265" y="1294"/>
                </a:cubicBezTo>
                <a:cubicBezTo>
                  <a:pt x="54573" y="3488"/>
                  <a:pt x="73419" y="11369"/>
                  <a:pt x="79850" y="13384"/>
                </a:cubicBezTo>
              </a:path>
            </a:pathLst>
          </a:custGeom>
          <a:noFill/>
          <a:ln cap="flat" cmpd="sng" w="76200">
            <a:solidFill>
              <a:srgbClr val="F15D2A"/>
            </a:solidFill>
            <a:prstDash val="solid"/>
            <a:round/>
            <a:headEnd len="med" w="med" type="none"/>
            <a:tailEnd len="med" w="med" type="triangle"/>
          </a:ln>
        </p:spPr>
      </p:sp>
      <p:sp>
        <p:nvSpPr>
          <p:cNvPr id="640" name="Google Shape;640;p34"/>
          <p:cNvSpPr txBox="1"/>
          <p:nvPr/>
        </p:nvSpPr>
        <p:spPr>
          <a:xfrm>
            <a:off x="184250" y="2656163"/>
            <a:ext cx="3781500" cy="18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F15D2A"/>
                </a:solidFill>
                <a:latin typeface="Roboto"/>
                <a:ea typeface="Roboto"/>
                <a:cs typeface="Roboto"/>
                <a:sym typeface="Roboto"/>
              </a:rPr>
              <a:t>Requests, HTTP Errors,</a:t>
            </a:r>
            <a:endParaRPr b="1" sz="2400">
              <a:solidFill>
                <a:srgbClr val="F15D2A"/>
              </a:solidFill>
              <a:latin typeface="Roboto"/>
              <a:ea typeface="Roboto"/>
              <a:cs typeface="Roboto"/>
              <a:sym typeface="Roboto"/>
            </a:endParaRPr>
          </a:p>
          <a:p>
            <a:pPr indent="0" lvl="0" marL="0" rtl="0" algn="ctr">
              <a:spcBef>
                <a:spcPts val="0"/>
              </a:spcBef>
              <a:spcAft>
                <a:spcPts val="0"/>
              </a:spcAft>
              <a:buNone/>
            </a:pPr>
            <a:r>
              <a:rPr b="1" lang="en-GB" sz="2400">
                <a:solidFill>
                  <a:srgbClr val="F15D2A"/>
                </a:solidFill>
                <a:latin typeface="Roboto"/>
                <a:ea typeface="Roboto"/>
                <a:cs typeface="Roboto"/>
                <a:sym typeface="Roboto"/>
              </a:rPr>
              <a:t>Queue stats.</a:t>
            </a:r>
            <a:endParaRPr b="1" sz="2400">
              <a:solidFill>
                <a:srgbClr val="F15D2A"/>
              </a:solidFill>
              <a:latin typeface="Roboto"/>
              <a:ea typeface="Roboto"/>
              <a:cs typeface="Roboto"/>
              <a:sym typeface="Roboto"/>
            </a:endParaRPr>
          </a:p>
          <a:p>
            <a:pPr indent="0" lvl="0" marL="0" rtl="0" algn="ctr">
              <a:spcBef>
                <a:spcPts val="0"/>
              </a:spcBef>
              <a:spcAft>
                <a:spcPts val="0"/>
              </a:spcAft>
              <a:buNone/>
            </a:pPr>
            <a:r>
              <a:rPr lang="en-GB" sz="2400">
                <a:solidFill>
                  <a:srgbClr val="F15D2A"/>
                </a:solidFill>
                <a:latin typeface="Roboto"/>
                <a:ea typeface="Roboto"/>
                <a:cs typeface="Roboto"/>
                <a:sym typeface="Roboto"/>
              </a:rPr>
              <a:t>Domain - Protocols</a:t>
            </a:r>
            <a:endParaRPr sz="2400">
              <a:solidFill>
                <a:srgbClr val="F15D2A"/>
              </a:solidFill>
              <a:latin typeface="Roboto"/>
              <a:ea typeface="Roboto"/>
              <a:cs typeface="Roboto"/>
              <a:sym typeface="Roboto"/>
            </a:endParaRPr>
          </a:p>
          <a:p>
            <a:pPr indent="0" lvl="0" marL="0" rtl="0" algn="ctr">
              <a:spcBef>
                <a:spcPts val="0"/>
              </a:spcBef>
              <a:spcAft>
                <a:spcPts val="0"/>
              </a:spcAft>
              <a:buNone/>
            </a:pPr>
            <a:r>
              <a:t/>
            </a:r>
            <a:endParaRPr b="1" sz="2400">
              <a:solidFill>
                <a:srgbClr val="F15D2A"/>
              </a:solidFill>
              <a:latin typeface="Roboto"/>
              <a:ea typeface="Roboto"/>
              <a:cs typeface="Roboto"/>
              <a:sym typeface="Roboto"/>
            </a:endParaRPr>
          </a:p>
        </p:txBody>
      </p:sp>
      <p:sp>
        <p:nvSpPr>
          <p:cNvPr id="641" name="Google Shape;641;p34"/>
          <p:cNvSpPr txBox="1"/>
          <p:nvPr/>
        </p:nvSpPr>
        <p:spPr>
          <a:xfrm>
            <a:off x="6136025" y="3080700"/>
            <a:ext cx="2130300" cy="44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Middleware </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35"/>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647" name="Google Shape;647;p35"/>
          <p:cNvSpPr/>
          <p:nvPr/>
        </p:nvSpPr>
        <p:spPr>
          <a:xfrm>
            <a:off x="6176375" y="2148700"/>
            <a:ext cx="2049900" cy="719100"/>
          </a:xfrm>
          <a:prstGeom prst="trapezoid">
            <a:avLst>
              <a:gd fmla="val 50438"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5"/>
          <p:cNvSpPr txBox="1"/>
          <p:nvPr/>
        </p:nvSpPr>
        <p:spPr>
          <a:xfrm>
            <a:off x="36900" y="60275"/>
            <a:ext cx="2535600" cy="18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t>Maslow’s Pyramid of Metrics (?)</a:t>
            </a:r>
            <a:endParaRPr sz="3600"/>
          </a:p>
        </p:txBody>
      </p:sp>
      <p:sp>
        <p:nvSpPr>
          <p:cNvPr id="649" name="Google Shape;649;p35"/>
          <p:cNvSpPr/>
          <p:nvPr/>
        </p:nvSpPr>
        <p:spPr>
          <a:xfrm>
            <a:off x="6571625" y="904350"/>
            <a:ext cx="1259100" cy="11664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5"/>
          <p:cNvSpPr/>
          <p:nvPr/>
        </p:nvSpPr>
        <p:spPr>
          <a:xfrm>
            <a:off x="5781150" y="2945550"/>
            <a:ext cx="2853600" cy="719100"/>
          </a:xfrm>
          <a:prstGeom prst="trapezoid">
            <a:avLst>
              <a:gd fmla="val 50438"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5"/>
          <p:cNvSpPr/>
          <p:nvPr/>
        </p:nvSpPr>
        <p:spPr>
          <a:xfrm>
            <a:off x="5359025" y="3742399"/>
            <a:ext cx="3684300" cy="719100"/>
          </a:xfrm>
          <a:prstGeom prst="trapezoid">
            <a:avLst>
              <a:gd fmla="val 50438"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5"/>
          <p:cNvSpPr txBox="1"/>
          <p:nvPr/>
        </p:nvSpPr>
        <p:spPr>
          <a:xfrm>
            <a:off x="6142800" y="3877550"/>
            <a:ext cx="2130300" cy="44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Platform </a:t>
            </a:r>
            <a:endParaRPr sz="2400"/>
          </a:p>
        </p:txBody>
      </p:sp>
      <p:sp>
        <p:nvSpPr>
          <p:cNvPr id="653" name="Google Shape;653;p35"/>
          <p:cNvSpPr/>
          <p:nvPr/>
        </p:nvSpPr>
        <p:spPr>
          <a:xfrm>
            <a:off x="4468175" y="2351316"/>
            <a:ext cx="1855600" cy="127275"/>
          </a:xfrm>
          <a:custGeom>
            <a:rect b="b" l="l" r="r" t="t"/>
            <a:pathLst>
              <a:path extrusionOk="0" h="5091" w="74224">
                <a:moveTo>
                  <a:pt x="0" y="5091"/>
                </a:moveTo>
                <a:cubicBezTo>
                  <a:pt x="4511" y="4243"/>
                  <a:pt x="14692" y="45"/>
                  <a:pt x="27063" y="0"/>
                </a:cubicBezTo>
                <a:cubicBezTo>
                  <a:pt x="39434" y="-45"/>
                  <a:pt x="66364" y="4019"/>
                  <a:pt x="74224" y="4823"/>
                </a:cubicBezTo>
              </a:path>
            </a:pathLst>
          </a:custGeom>
          <a:noFill/>
          <a:ln cap="flat" cmpd="sng" w="76200">
            <a:solidFill>
              <a:srgbClr val="F15D2A"/>
            </a:solidFill>
            <a:prstDash val="solid"/>
            <a:round/>
            <a:headEnd len="med" w="med" type="none"/>
            <a:tailEnd len="med" w="med" type="triangle"/>
          </a:ln>
        </p:spPr>
      </p:sp>
      <p:sp>
        <p:nvSpPr>
          <p:cNvPr id="654" name="Google Shape;654;p35"/>
          <p:cNvSpPr txBox="1"/>
          <p:nvPr/>
        </p:nvSpPr>
        <p:spPr>
          <a:xfrm>
            <a:off x="1624525" y="2351325"/>
            <a:ext cx="3326100" cy="18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F15D2A"/>
                </a:solidFill>
                <a:latin typeface="Roboto"/>
                <a:ea typeface="Roboto"/>
                <a:cs typeface="Roboto"/>
                <a:sym typeface="Roboto"/>
              </a:rPr>
              <a:t>Users, widgets, </a:t>
            </a:r>
            <a:endParaRPr b="1" sz="2400">
              <a:solidFill>
                <a:srgbClr val="F15D2A"/>
              </a:solidFill>
              <a:latin typeface="Roboto"/>
              <a:ea typeface="Roboto"/>
              <a:cs typeface="Roboto"/>
              <a:sym typeface="Roboto"/>
            </a:endParaRPr>
          </a:p>
          <a:p>
            <a:pPr indent="0" lvl="0" marL="0" rtl="0" algn="ctr">
              <a:spcBef>
                <a:spcPts val="0"/>
              </a:spcBef>
              <a:spcAft>
                <a:spcPts val="0"/>
              </a:spcAft>
              <a:buNone/>
            </a:pPr>
            <a:r>
              <a:rPr b="1" lang="en-GB" sz="2400">
                <a:solidFill>
                  <a:srgbClr val="F15D2A"/>
                </a:solidFill>
                <a:latin typeface="Roboto"/>
                <a:ea typeface="Roboto"/>
                <a:cs typeface="Roboto"/>
                <a:sym typeface="Roboto"/>
              </a:rPr>
              <a:t>teams, products.</a:t>
            </a:r>
            <a:endParaRPr b="1" sz="2400">
              <a:solidFill>
                <a:srgbClr val="F15D2A"/>
              </a:solidFill>
              <a:latin typeface="Roboto"/>
              <a:ea typeface="Roboto"/>
              <a:cs typeface="Roboto"/>
              <a:sym typeface="Roboto"/>
            </a:endParaRPr>
          </a:p>
          <a:p>
            <a:pPr indent="0" lvl="0" marL="0" rtl="0" algn="ctr">
              <a:spcBef>
                <a:spcPts val="0"/>
              </a:spcBef>
              <a:spcAft>
                <a:spcPts val="0"/>
              </a:spcAft>
              <a:buNone/>
            </a:pPr>
            <a:r>
              <a:rPr lang="en-GB" sz="2400">
                <a:solidFill>
                  <a:srgbClr val="F15D2A"/>
                </a:solidFill>
                <a:latin typeface="Roboto"/>
                <a:ea typeface="Roboto"/>
                <a:cs typeface="Roboto"/>
                <a:sym typeface="Roboto"/>
              </a:rPr>
              <a:t>Domain - Application </a:t>
            </a:r>
            <a:endParaRPr sz="2400">
              <a:solidFill>
                <a:srgbClr val="F15D2A"/>
              </a:solidFill>
              <a:latin typeface="Roboto"/>
              <a:ea typeface="Roboto"/>
              <a:cs typeface="Roboto"/>
              <a:sym typeface="Roboto"/>
            </a:endParaRPr>
          </a:p>
          <a:p>
            <a:pPr indent="0" lvl="0" marL="0" rtl="0" algn="ctr">
              <a:spcBef>
                <a:spcPts val="0"/>
              </a:spcBef>
              <a:spcAft>
                <a:spcPts val="0"/>
              </a:spcAft>
              <a:buNone/>
            </a:pPr>
            <a:r>
              <a:t/>
            </a:r>
            <a:endParaRPr b="1" sz="2400">
              <a:solidFill>
                <a:srgbClr val="F15D2A"/>
              </a:solidFill>
              <a:latin typeface="Roboto"/>
              <a:ea typeface="Roboto"/>
              <a:cs typeface="Roboto"/>
              <a:sym typeface="Roboto"/>
            </a:endParaRPr>
          </a:p>
        </p:txBody>
      </p:sp>
      <p:sp>
        <p:nvSpPr>
          <p:cNvPr id="655" name="Google Shape;655;p35"/>
          <p:cNvSpPr txBox="1"/>
          <p:nvPr/>
        </p:nvSpPr>
        <p:spPr>
          <a:xfrm>
            <a:off x="6136025" y="3080700"/>
            <a:ext cx="2130300" cy="44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Middleware </a:t>
            </a:r>
            <a:endParaRPr sz="2400"/>
          </a:p>
        </p:txBody>
      </p:sp>
      <p:sp>
        <p:nvSpPr>
          <p:cNvPr id="656" name="Google Shape;656;p35"/>
          <p:cNvSpPr txBox="1"/>
          <p:nvPr/>
        </p:nvSpPr>
        <p:spPr>
          <a:xfrm>
            <a:off x="6136025" y="2283750"/>
            <a:ext cx="2130300" cy="44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App </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36"/>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662" name="Google Shape;662;p36"/>
          <p:cNvSpPr/>
          <p:nvPr/>
        </p:nvSpPr>
        <p:spPr>
          <a:xfrm>
            <a:off x="6176375" y="2148700"/>
            <a:ext cx="2049900" cy="719100"/>
          </a:xfrm>
          <a:prstGeom prst="trapezoid">
            <a:avLst>
              <a:gd fmla="val 50438"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6"/>
          <p:cNvSpPr txBox="1"/>
          <p:nvPr/>
        </p:nvSpPr>
        <p:spPr>
          <a:xfrm>
            <a:off x="36900" y="60275"/>
            <a:ext cx="2535600" cy="18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t>Maslow’s Pyramid of Metrics (?)</a:t>
            </a:r>
            <a:endParaRPr sz="3600"/>
          </a:p>
        </p:txBody>
      </p:sp>
      <p:sp>
        <p:nvSpPr>
          <p:cNvPr id="664" name="Google Shape;664;p36"/>
          <p:cNvSpPr/>
          <p:nvPr/>
        </p:nvSpPr>
        <p:spPr>
          <a:xfrm>
            <a:off x="6571625" y="904350"/>
            <a:ext cx="1259100" cy="1166400"/>
          </a:xfrm>
          <a:prstGeom prst="triangl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5781150" y="2945550"/>
            <a:ext cx="2853600" cy="719100"/>
          </a:xfrm>
          <a:prstGeom prst="trapezoid">
            <a:avLst>
              <a:gd fmla="val 50438"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5359025" y="3742399"/>
            <a:ext cx="3684300" cy="719100"/>
          </a:xfrm>
          <a:prstGeom prst="trapezoid">
            <a:avLst>
              <a:gd fmla="val 50438"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txBox="1"/>
          <p:nvPr/>
        </p:nvSpPr>
        <p:spPr>
          <a:xfrm>
            <a:off x="6142800" y="3877550"/>
            <a:ext cx="2130300" cy="44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Platform </a:t>
            </a:r>
            <a:endParaRPr sz="2400"/>
          </a:p>
        </p:txBody>
      </p:sp>
      <p:sp>
        <p:nvSpPr>
          <p:cNvPr id="668" name="Google Shape;668;p36"/>
          <p:cNvSpPr/>
          <p:nvPr/>
        </p:nvSpPr>
        <p:spPr>
          <a:xfrm>
            <a:off x="3275775" y="1554150"/>
            <a:ext cx="3155175" cy="870850"/>
          </a:xfrm>
          <a:custGeom>
            <a:rect b="b" l="l" r="r" t="t"/>
            <a:pathLst>
              <a:path extrusionOk="0" h="34834" w="126207">
                <a:moveTo>
                  <a:pt x="0" y="34834"/>
                </a:moveTo>
                <a:cubicBezTo>
                  <a:pt x="8664" y="30368"/>
                  <a:pt x="30949" y="13844"/>
                  <a:pt x="51983" y="8038"/>
                </a:cubicBezTo>
                <a:cubicBezTo>
                  <a:pt x="73018" y="2232"/>
                  <a:pt x="113836" y="1340"/>
                  <a:pt x="126207" y="0"/>
                </a:cubicBezTo>
              </a:path>
            </a:pathLst>
          </a:custGeom>
          <a:noFill/>
          <a:ln cap="flat" cmpd="sng" w="76200">
            <a:solidFill>
              <a:srgbClr val="F15D2A"/>
            </a:solidFill>
            <a:prstDash val="solid"/>
            <a:round/>
            <a:headEnd len="med" w="med" type="none"/>
            <a:tailEnd len="med" w="med" type="triangle"/>
          </a:ln>
        </p:spPr>
      </p:sp>
      <p:sp>
        <p:nvSpPr>
          <p:cNvPr id="669" name="Google Shape;669;p36"/>
          <p:cNvSpPr txBox="1"/>
          <p:nvPr/>
        </p:nvSpPr>
        <p:spPr>
          <a:xfrm>
            <a:off x="813925" y="2353925"/>
            <a:ext cx="4585500" cy="18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F15D2A"/>
                </a:solidFill>
                <a:latin typeface="Roboto"/>
                <a:ea typeface="Roboto"/>
                <a:cs typeface="Roboto"/>
                <a:sym typeface="Roboto"/>
              </a:rPr>
              <a:t>Money, subscriptions, growth.</a:t>
            </a:r>
            <a:endParaRPr b="1" sz="2400">
              <a:solidFill>
                <a:srgbClr val="F15D2A"/>
              </a:solidFill>
              <a:latin typeface="Roboto"/>
              <a:ea typeface="Roboto"/>
              <a:cs typeface="Roboto"/>
              <a:sym typeface="Roboto"/>
            </a:endParaRPr>
          </a:p>
          <a:p>
            <a:pPr indent="0" lvl="0" marL="0" rtl="0" algn="ctr">
              <a:spcBef>
                <a:spcPts val="0"/>
              </a:spcBef>
              <a:spcAft>
                <a:spcPts val="0"/>
              </a:spcAft>
              <a:buNone/>
            </a:pPr>
            <a:r>
              <a:rPr lang="en-GB" sz="2400">
                <a:solidFill>
                  <a:srgbClr val="F15D2A"/>
                </a:solidFill>
                <a:latin typeface="Roboto"/>
                <a:ea typeface="Roboto"/>
                <a:cs typeface="Roboto"/>
                <a:sym typeface="Roboto"/>
              </a:rPr>
              <a:t>Domain - Business </a:t>
            </a:r>
            <a:endParaRPr sz="2400">
              <a:solidFill>
                <a:srgbClr val="F15D2A"/>
              </a:solidFill>
              <a:latin typeface="Roboto"/>
              <a:ea typeface="Roboto"/>
              <a:cs typeface="Roboto"/>
              <a:sym typeface="Roboto"/>
            </a:endParaRPr>
          </a:p>
          <a:p>
            <a:pPr indent="0" lvl="0" marL="0" rtl="0" algn="ctr">
              <a:spcBef>
                <a:spcPts val="0"/>
              </a:spcBef>
              <a:spcAft>
                <a:spcPts val="0"/>
              </a:spcAft>
              <a:buNone/>
            </a:pPr>
            <a:r>
              <a:t/>
            </a:r>
            <a:endParaRPr b="1" sz="2400">
              <a:solidFill>
                <a:srgbClr val="F15D2A"/>
              </a:solidFill>
              <a:latin typeface="Roboto"/>
              <a:ea typeface="Roboto"/>
              <a:cs typeface="Roboto"/>
              <a:sym typeface="Roboto"/>
            </a:endParaRPr>
          </a:p>
        </p:txBody>
      </p:sp>
      <p:sp>
        <p:nvSpPr>
          <p:cNvPr id="670" name="Google Shape;670;p36"/>
          <p:cNvSpPr txBox="1"/>
          <p:nvPr/>
        </p:nvSpPr>
        <p:spPr>
          <a:xfrm>
            <a:off x="6136025" y="3080700"/>
            <a:ext cx="2130300" cy="44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Middleware </a:t>
            </a:r>
            <a:endParaRPr sz="2400"/>
          </a:p>
        </p:txBody>
      </p:sp>
      <p:sp>
        <p:nvSpPr>
          <p:cNvPr id="671" name="Google Shape;671;p36"/>
          <p:cNvSpPr txBox="1"/>
          <p:nvPr/>
        </p:nvSpPr>
        <p:spPr>
          <a:xfrm>
            <a:off x="6136025" y="2283750"/>
            <a:ext cx="2130300" cy="44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App </a:t>
            </a:r>
            <a:endParaRPr sz="2400"/>
          </a:p>
        </p:txBody>
      </p:sp>
      <p:sp>
        <p:nvSpPr>
          <p:cNvPr id="672" name="Google Shape;672;p36"/>
          <p:cNvSpPr txBox="1"/>
          <p:nvPr/>
        </p:nvSpPr>
        <p:spPr>
          <a:xfrm>
            <a:off x="6142800" y="1446875"/>
            <a:ext cx="2130300" cy="44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t>Biz </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37"/>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678" name="Google Shape;678;p37"/>
          <p:cNvPicPr preferRelativeResize="0"/>
          <p:nvPr/>
        </p:nvPicPr>
        <p:blipFill rotWithShape="1">
          <a:blip r:embed="rId3">
            <a:alphaModFix/>
          </a:blip>
          <a:srcRect b="0" l="17668" r="17493" t="0"/>
          <a:stretch/>
        </p:blipFill>
        <p:spPr>
          <a:xfrm>
            <a:off x="3618250" y="315200"/>
            <a:ext cx="1907500" cy="1870725"/>
          </a:xfrm>
          <a:prstGeom prst="rect">
            <a:avLst/>
          </a:prstGeom>
          <a:noFill/>
          <a:ln>
            <a:noFill/>
          </a:ln>
        </p:spPr>
      </p:pic>
      <p:sp>
        <p:nvSpPr>
          <p:cNvPr id="679" name="Google Shape;679;p37"/>
          <p:cNvSpPr txBox="1"/>
          <p:nvPr/>
        </p:nvSpPr>
        <p:spPr>
          <a:xfrm>
            <a:off x="331650" y="2076650"/>
            <a:ext cx="8480700" cy="217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t>Pull based</a:t>
            </a:r>
            <a:endParaRPr sz="3600"/>
          </a:p>
          <a:p>
            <a:pPr indent="0" lvl="0" marL="0" rtl="0" algn="ctr">
              <a:spcBef>
                <a:spcPts val="0"/>
              </a:spcBef>
              <a:spcAft>
                <a:spcPts val="0"/>
              </a:spcAft>
              <a:buNone/>
            </a:pPr>
            <a:r>
              <a:rPr lang="en-GB" sz="3600"/>
              <a:t>Whitebox</a:t>
            </a:r>
            <a:endParaRPr sz="3600"/>
          </a:p>
          <a:p>
            <a:pPr indent="0" lvl="0" marL="0" rtl="0" algn="ctr">
              <a:spcBef>
                <a:spcPts val="0"/>
              </a:spcBef>
              <a:spcAft>
                <a:spcPts val="0"/>
              </a:spcAft>
              <a:buNone/>
            </a:pPr>
            <a:r>
              <a:rPr lang="en-GB" sz="3600"/>
              <a:t>Historic</a:t>
            </a:r>
            <a:endParaRPr sz="3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38"/>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685" name="Google Shape;685;p38"/>
          <p:cNvSpPr txBox="1"/>
          <p:nvPr>
            <p:ph type="title"/>
          </p:nvPr>
        </p:nvSpPr>
        <p:spPr>
          <a:xfrm>
            <a:off x="490250" y="450150"/>
            <a:ext cx="8186700" cy="366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Instrumenting your application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39"/>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691" name="Google Shape;691;p39"/>
          <p:cNvPicPr preferRelativeResize="0"/>
          <p:nvPr/>
        </p:nvPicPr>
        <p:blipFill>
          <a:blip r:embed="rId3">
            <a:alphaModFix/>
          </a:blip>
          <a:stretch>
            <a:fillRect/>
          </a:stretch>
        </p:blipFill>
        <p:spPr>
          <a:xfrm>
            <a:off x="0" y="0"/>
            <a:ext cx="9143998" cy="5138604"/>
          </a:xfrm>
          <a:prstGeom prst="rect">
            <a:avLst/>
          </a:prstGeom>
          <a:noFill/>
          <a:ln>
            <a:noFill/>
          </a:ln>
        </p:spPr>
      </p:pic>
      <p:sp>
        <p:nvSpPr>
          <p:cNvPr id="692" name="Google Shape;692;p39"/>
          <p:cNvSpPr txBox="1"/>
          <p:nvPr/>
        </p:nvSpPr>
        <p:spPr>
          <a:xfrm>
            <a:off x="5619850" y="2412175"/>
            <a:ext cx="3010800" cy="23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F15D2A"/>
                </a:solidFill>
                <a:latin typeface="Caveat"/>
                <a:ea typeface="Caveat"/>
                <a:cs typeface="Caveat"/>
                <a:sym typeface="Caveat"/>
              </a:rPr>
              <a:t>1. Tell Prometheus to scrape the service endpoint</a:t>
            </a:r>
            <a:endParaRPr sz="3600">
              <a:solidFill>
                <a:srgbClr val="F15D2A"/>
              </a:solidFill>
              <a:latin typeface="Caveat"/>
              <a:ea typeface="Caveat"/>
              <a:cs typeface="Caveat"/>
              <a:sym typeface="Cave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40"/>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698" name="Google Shape;698;p40"/>
          <p:cNvPicPr preferRelativeResize="0"/>
          <p:nvPr/>
        </p:nvPicPr>
        <p:blipFill>
          <a:blip r:embed="rId3">
            <a:alphaModFix/>
          </a:blip>
          <a:stretch>
            <a:fillRect/>
          </a:stretch>
        </p:blipFill>
        <p:spPr>
          <a:xfrm>
            <a:off x="0" y="-5962"/>
            <a:ext cx="9143998" cy="5155420"/>
          </a:xfrm>
          <a:prstGeom prst="rect">
            <a:avLst/>
          </a:prstGeom>
          <a:noFill/>
          <a:ln>
            <a:noFill/>
          </a:ln>
        </p:spPr>
      </p:pic>
      <p:sp>
        <p:nvSpPr>
          <p:cNvPr id="699" name="Google Shape;699;p40"/>
          <p:cNvSpPr txBox="1"/>
          <p:nvPr/>
        </p:nvSpPr>
        <p:spPr>
          <a:xfrm>
            <a:off x="4901325" y="2531900"/>
            <a:ext cx="3857700" cy="21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F15D2A"/>
                </a:solidFill>
                <a:latin typeface="Caveat"/>
                <a:ea typeface="Caveat"/>
                <a:cs typeface="Caveat"/>
                <a:sym typeface="Caveat"/>
              </a:rPr>
              <a:t>2. Install the default exporter for basic metrics</a:t>
            </a:r>
            <a:endParaRPr sz="3600">
              <a:solidFill>
                <a:srgbClr val="F15D2A"/>
              </a:solidFill>
              <a:latin typeface="Caveat"/>
              <a:ea typeface="Caveat"/>
              <a:cs typeface="Caveat"/>
              <a:sym typeface="Cave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0" y="0"/>
            <a:ext cx="9144000" cy="5143500"/>
          </a:xfrm>
          <a:prstGeom prst="rect">
            <a:avLst/>
          </a:prstGeom>
          <a:solidFill>
            <a:srgbClr val="F15D2A"/>
          </a:solidFill>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Monitoring with Prometheus</a:t>
            </a:r>
            <a:endParaRPr>
              <a:solidFill>
                <a:srgbClr val="FFFFFF"/>
              </a:solidFill>
            </a:endParaRPr>
          </a:p>
        </p:txBody>
      </p:sp>
      <p:sp>
        <p:nvSpPr>
          <p:cNvPr id="67" name="Google Shape;67;p14"/>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68" name="Google Shape;68;p14"/>
          <p:cNvSpPr txBox="1"/>
          <p:nvPr/>
        </p:nvSpPr>
        <p:spPr>
          <a:xfrm>
            <a:off x="590200" y="1479800"/>
            <a:ext cx="4926900" cy="5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41"/>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705" name="Google Shape;705;p41"/>
          <p:cNvPicPr preferRelativeResize="0"/>
          <p:nvPr/>
        </p:nvPicPr>
        <p:blipFill>
          <a:blip r:embed="rId3">
            <a:alphaModFix/>
          </a:blip>
          <a:stretch>
            <a:fillRect/>
          </a:stretch>
        </p:blipFill>
        <p:spPr>
          <a:xfrm>
            <a:off x="0" y="0"/>
            <a:ext cx="9311872" cy="5143502"/>
          </a:xfrm>
          <a:prstGeom prst="rect">
            <a:avLst/>
          </a:prstGeom>
          <a:noFill/>
          <a:ln>
            <a:noFill/>
          </a:ln>
        </p:spPr>
      </p:pic>
      <p:sp>
        <p:nvSpPr>
          <p:cNvPr id="706" name="Google Shape;706;p41"/>
          <p:cNvSpPr txBox="1"/>
          <p:nvPr/>
        </p:nvSpPr>
        <p:spPr>
          <a:xfrm>
            <a:off x="4661825" y="1821975"/>
            <a:ext cx="3960300" cy="13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F15D2A"/>
                </a:solidFill>
                <a:latin typeface="Caveat"/>
                <a:ea typeface="Caveat"/>
                <a:cs typeface="Caveat"/>
                <a:sym typeface="Caveat"/>
              </a:rPr>
              <a:t>3. Add custom metrics </a:t>
            </a:r>
            <a:endParaRPr sz="3600">
              <a:solidFill>
                <a:srgbClr val="F15D2A"/>
              </a:solidFill>
              <a:latin typeface="Caveat"/>
              <a:ea typeface="Caveat"/>
              <a:cs typeface="Caveat"/>
              <a:sym typeface="Cave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42"/>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712" name="Google Shape;712;p42"/>
          <p:cNvSpPr txBox="1"/>
          <p:nvPr>
            <p:ph type="title"/>
          </p:nvPr>
        </p:nvSpPr>
        <p:spPr>
          <a:xfrm>
            <a:off x="490250" y="450150"/>
            <a:ext cx="8186700" cy="366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Types of metrics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43"/>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718" name="Google Shape;718;p43"/>
          <p:cNvPicPr preferRelativeResize="0"/>
          <p:nvPr/>
        </p:nvPicPr>
        <p:blipFill>
          <a:blip r:embed="rId3">
            <a:alphaModFix/>
          </a:blip>
          <a:stretch>
            <a:fillRect/>
          </a:stretch>
        </p:blipFill>
        <p:spPr>
          <a:xfrm>
            <a:off x="-614425" y="650375"/>
            <a:ext cx="7098400" cy="2301976"/>
          </a:xfrm>
          <a:prstGeom prst="rect">
            <a:avLst/>
          </a:prstGeom>
          <a:noFill/>
          <a:ln>
            <a:noFill/>
          </a:ln>
        </p:spPr>
      </p:pic>
      <p:sp>
        <p:nvSpPr>
          <p:cNvPr id="719" name="Google Shape;719;p43"/>
          <p:cNvSpPr txBox="1"/>
          <p:nvPr/>
        </p:nvSpPr>
        <p:spPr>
          <a:xfrm>
            <a:off x="153875" y="725625"/>
            <a:ext cx="34077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15D2A"/>
                </a:solidFill>
              </a:rPr>
              <a:t>Counters</a:t>
            </a:r>
            <a:endParaRPr sz="3000">
              <a:solidFill>
                <a:srgbClr val="F15D2A"/>
              </a:solidFill>
            </a:endParaRPr>
          </a:p>
        </p:txBody>
      </p:sp>
      <p:sp>
        <p:nvSpPr>
          <p:cNvPr id="720" name="Google Shape;720;p43"/>
          <p:cNvSpPr txBox="1"/>
          <p:nvPr/>
        </p:nvSpPr>
        <p:spPr>
          <a:xfrm>
            <a:off x="3038050" y="2013300"/>
            <a:ext cx="34077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15D2A"/>
                </a:solidFill>
                <a:latin typeface="Caveat"/>
                <a:ea typeface="Caveat"/>
                <a:cs typeface="Caveat"/>
                <a:sym typeface="Caveat"/>
              </a:rPr>
              <a:t>The only way is up</a:t>
            </a:r>
            <a:endParaRPr sz="3000">
              <a:solidFill>
                <a:srgbClr val="F15D2A"/>
              </a:solidFill>
              <a:latin typeface="Caveat"/>
              <a:ea typeface="Caveat"/>
              <a:cs typeface="Caveat"/>
              <a:sym typeface="Cave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44"/>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726" name="Google Shape;726;p44"/>
          <p:cNvPicPr preferRelativeResize="0"/>
          <p:nvPr/>
        </p:nvPicPr>
        <p:blipFill>
          <a:blip r:embed="rId3">
            <a:alphaModFix/>
          </a:blip>
          <a:stretch>
            <a:fillRect/>
          </a:stretch>
        </p:blipFill>
        <p:spPr>
          <a:xfrm>
            <a:off x="-614425" y="650375"/>
            <a:ext cx="7098400" cy="2301976"/>
          </a:xfrm>
          <a:prstGeom prst="rect">
            <a:avLst/>
          </a:prstGeom>
          <a:noFill/>
          <a:ln>
            <a:noFill/>
          </a:ln>
        </p:spPr>
      </p:pic>
      <p:sp>
        <p:nvSpPr>
          <p:cNvPr id="727" name="Google Shape;727;p44"/>
          <p:cNvSpPr txBox="1"/>
          <p:nvPr/>
        </p:nvSpPr>
        <p:spPr>
          <a:xfrm>
            <a:off x="153875" y="725625"/>
            <a:ext cx="34077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15D2A"/>
                </a:solidFill>
              </a:rPr>
              <a:t>Counters</a:t>
            </a:r>
            <a:endParaRPr sz="3000">
              <a:solidFill>
                <a:srgbClr val="F15D2A"/>
              </a:solidFill>
            </a:endParaRPr>
          </a:p>
        </p:txBody>
      </p:sp>
      <p:sp>
        <p:nvSpPr>
          <p:cNvPr id="728" name="Google Shape;728;p44"/>
          <p:cNvSpPr txBox="1"/>
          <p:nvPr/>
        </p:nvSpPr>
        <p:spPr>
          <a:xfrm>
            <a:off x="3038050" y="2013300"/>
            <a:ext cx="34077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15D2A"/>
                </a:solidFill>
                <a:latin typeface="Caveat"/>
                <a:ea typeface="Caveat"/>
                <a:cs typeface="Caveat"/>
                <a:sym typeface="Caveat"/>
              </a:rPr>
              <a:t>The only way is up</a:t>
            </a:r>
            <a:endParaRPr sz="3000">
              <a:solidFill>
                <a:srgbClr val="F15D2A"/>
              </a:solidFill>
              <a:latin typeface="Caveat"/>
              <a:ea typeface="Caveat"/>
              <a:cs typeface="Caveat"/>
              <a:sym typeface="Caveat"/>
            </a:endParaRPr>
          </a:p>
        </p:txBody>
      </p:sp>
      <p:pic>
        <p:nvPicPr>
          <p:cNvPr id="729" name="Google Shape;729;p44"/>
          <p:cNvPicPr preferRelativeResize="0"/>
          <p:nvPr/>
        </p:nvPicPr>
        <p:blipFill>
          <a:blip r:embed="rId4">
            <a:alphaModFix/>
          </a:blip>
          <a:stretch>
            <a:fillRect/>
          </a:stretch>
        </p:blipFill>
        <p:spPr>
          <a:xfrm>
            <a:off x="630525" y="1353775"/>
            <a:ext cx="7351252" cy="2412500"/>
          </a:xfrm>
          <a:prstGeom prst="rect">
            <a:avLst/>
          </a:prstGeom>
          <a:noFill/>
          <a:ln>
            <a:noFill/>
          </a:ln>
        </p:spPr>
      </p:pic>
      <p:sp>
        <p:nvSpPr>
          <p:cNvPr id="730" name="Google Shape;730;p44"/>
          <p:cNvSpPr txBox="1"/>
          <p:nvPr/>
        </p:nvSpPr>
        <p:spPr>
          <a:xfrm>
            <a:off x="936425" y="1593550"/>
            <a:ext cx="34077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15D2A"/>
                </a:solidFill>
              </a:rPr>
              <a:t>Gauges</a:t>
            </a:r>
            <a:endParaRPr sz="3000">
              <a:solidFill>
                <a:srgbClr val="F15D2A"/>
              </a:solidFill>
            </a:endParaRPr>
          </a:p>
        </p:txBody>
      </p:sp>
      <p:sp>
        <p:nvSpPr>
          <p:cNvPr id="731" name="Google Shape;731;p44"/>
          <p:cNvSpPr txBox="1"/>
          <p:nvPr/>
        </p:nvSpPr>
        <p:spPr>
          <a:xfrm>
            <a:off x="1504300" y="2816075"/>
            <a:ext cx="47058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15D2A"/>
                </a:solidFill>
                <a:latin typeface="Caveat"/>
                <a:ea typeface="Caveat"/>
                <a:cs typeface="Caveat"/>
                <a:sym typeface="Caveat"/>
              </a:rPr>
              <a:t>What goes up must go down</a:t>
            </a:r>
            <a:endParaRPr sz="3000">
              <a:solidFill>
                <a:srgbClr val="F15D2A"/>
              </a:solidFill>
              <a:latin typeface="Caveat"/>
              <a:ea typeface="Caveat"/>
              <a:cs typeface="Caveat"/>
              <a:sym typeface="Cave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45"/>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737" name="Google Shape;737;p45"/>
          <p:cNvPicPr preferRelativeResize="0"/>
          <p:nvPr/>
        </p:nvPicPr>
        <p:blipFill>
          <a:blip r:embed="rId3">
            <a:alphaModFix/>
          </a:blip>
          <a:stretch>
            <a:fillRect/>
          </a:stretch>
        </p:blipFill>
        <p:spPr>
          <a:xfrm>
            <a:off x="-614425" y="650375"/>
            <a:ext cx="7098400" cy="2301976"/>
          </a:xfrm>
          <a:prstGeom prst="rect">
            <a:avLst/>
          </a:prstGeom>
          <a:noFill/>
          <a:ln>
            <a:noFill/>
          </a:ln>
        </p:spPr>
      </p:pic>
      <p:sp>
        <p:nvSpPr>
          <p:cNvPr id="738" name="Google Shape;738;p45"/>
          <p:cNvSpPr txBox="1"/>
          <p:nvPr/>
        </p:nvSpPr>
        <p:spPr>
          <a:xfrm>
            <a:off x="153875" y="725625"/>
            <a:ext cx="34077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15D2A"/>
                </a:solidFill>
              </a:rPr>
              <a:t>Counters</a:t>
            </a:r>
            <a:endParaRPr sz="3000">
              <a:solidFill>
                <a:srgbClr val="F15D2A"/>
              </a:solidFill>
            </a:endParaRPr>
          </a:p>
        </p:txBody>
      </p:sp>
      <p:sp>
        <p:nvSpPr>
          <p:cNvPr id="739" name="Google Shape;739;p45"/>
          <p:cNvSpPr txBox="1"/>
          <p:nvPr/>
        </p:nvSpPr>
        <p:spPr>
          <a:xfrm>
            <a:off x="3038050" y="2013300"/>
            <a:ext cx="34077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15D2A"/>
                </a:solidFill>
                <a:latin typeface="Caveat"/>
                <a:ea typeface="Caveat"/>
                <a:cs typeface="Caveat"/>
                <a:sym typeface="Caveat"/>
              </a:rPr>
              <a:t>The only way is up</a:t>
            </a:r>
            <a:endParaRPr sz="3000">
              <a:solidFill>
                <a:srgbClr val="F15D2A"/>
              </a:solidFill>
              <a:latin typeface="Caveat"/>
              <a:ea typeface="Caveat"/>
              <a:cs typeface="Caveat"/>
              <a:sym typeface="Caveat"/>
            </a:endParaRPr>
          </a:p>
        </p:txBody>
      </p:sp>
      <p:pic>
        <p:nvPicPr>
          <p:cNvPr id="740" name="Google Shape;740;p45"/>
          <p:cNvPicPr preferRelativeResize="0"/>
          <p:nvPr/>
        </p:nvPicPr>
        <p:blipFill>
          <a:blip r:embed="rId4">
            <a:alphaModFix/>
          </a:blip>
          <a:stretch>
            <a:fillRect/>
          </a:stretch>
        </p:blipFill>
        <p:spPr>
          <a:xfrm>
            <a:off x="630525" y="1353775"/>
            <a:ext cx="7351252" cy="2412500"/>
          </a:xfrm>
          <a:prstGeom prst="rect">
            <a:avLst/>
          </a:prstGeom>
          <a:noFill/>
          <a:ln>
            <a:noFill/>
          </a:ln>
        </p:spPr>
      </p:pic>
      <p:sp>
        <p:nvSpPr>
          <p:cNvPr id="741" name="Google Shape;741;p45"/>
          <p:cNvSpPr txBox="1"/>
          <p:nvPr/>
        </p:nvSpPr>
        <p:spPr>
          <a:xfrm>
            <a:off x="936425" y="1593550"/>
            <a:ext cx="34077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15D2A"/>
                </a:solidFill>
              </a:rPr>
              <a:t>Gauges</a:t>
            </a:r>
            <a:endParaRPr sz="3000">
              <a:solidFill>
                <a:srgbClr val="F15D2A"/>
              </a:solidFill>
            </a:endParaRPr>
          </a:p>
        </p:txBody>
      </p:sp>
      <p:pic>
        <p:nvPicPr>
          <p:cNvPr id="742" name="Google Shape;742;p45"/>
          <p:cNvPicPr preferRelativeResize="0"/>
          <p:nvPr/>
        </p:nvPicPr>
        <p:blipFill>
          <a:blip r:embed="rId5">
            <a:alphaModFix/>
          </a:blip>
          <a:stretch>
            <a:fillRect/>
          </a:stretch>
        </p:blipFill>
        <p:spPr>
          <a:xfrm>
            <a:off x="1116674" y="2080625"/>
            <a:ext cx="7848551" cy="2412500"/>
          </a:xfrm>
          <a:prstGeom prst="rect">
            <a:avLst/>
          </a:prstGeom>
          <a:noFill/>
          <a:ln>
            <a:noFill/>
          </a:ln>
        </p:spPr>
      </p:pic>
      <p:sp>
        <p:nvSpPr>
          <p:cNvPr id="743" name="Google Shape;743;p45"/>
          <p:cNvSpPr txBox="1"/>
          <p:nvPr/>
        </p:nvSpPr>
        <p:spPr>
          <a:xfrm>
            <a:off x="3634150" y="3277975"/>
            <a:ext cx="34077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Caveat"/>
                <a:ea typeface="Caveat"/>
                <a:cs typeface="Caveat"/>
                <a:sym typeface="Caveat"/>
              </a:rPr>
              <a:t>Distributions of values</a:t>
            </a:r>
            <a:endParaRPr sz="3000">
              <a:latin typeface="Caveat"/>
              <a:ea typeface="Caveat"/>
              <a:cs typeface="Caveat"/>
              <a:sym typeface="Caveat"/>
            </a:endParaRPr>
          </a:p>
        </p:txBody>
      </p:sp>
      <p:sp>
        <p:nvSpPr>
          <p:cNvPr id="744" name="Google Shape;744;p45"/>
          <p:cNvSpPr txBox="1"/>
          <p:nvPr/>
        </p:nvSpPr>
        <p:spPr>
          <a:xfrm>
            <a:off x="2037250" y="2723150"/>
            <a:ext cx="34077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t>Histograms</a:t>
            </a:r>
            <a:endParaRPr sz="3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p46"/>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750" name="Google Shape;750;p46"/>
          <p:cNvSpPr txBox="1"/>
          <p:nvPr>
            <p:ph type="title"/>
          </p:nvPr>
        </p:nvSpPr>
        <p:spPr>
          <a:xfrm>
            <a:off x="490250" y="450150"/>
            <a:ext cx="8186700" cy="366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Metrics that matter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Google Shape;755;p47"/>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756" name="Google Shape;756;p47"/>
          <p:cNvSpPr txBox="1"/>
          <p:nvPr/>
        </p:nvSpPr>
        <p:spPr>
          <a:xfrm>
            <a:off x="455450" y="540975"/>
            <a:ext cx="4550700" cy="10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4800"/>
          </a:p>
        </p:txBody>
      </p:sp>
      <p:sp>
        <p:nvSpPr>
          <p:cNvPr id="757" name="Google Shape;757;p47"/>
          <p:cNvSpPr txBox="1"/>
          <p:nvPr/>
        </p:nvSpPr>
        <p:spPr>
          <a:xfrm>
            <a:off x="514500" y="341000"/>
            <a:ext cx="8115000" cy="194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4800">
                <a:solidFill>
                  <a:srgbClr val="CC0000"/>
                </a:solidFill>
              </a:rPr>
              <a:t>R.E.D.</a:t>
            </a:r>
            <a:r>
              <a:rPr lang="en-GB" sz="4800">
                <a:solidFill>
                  <a:schemeClr val="dk1"/>
                </a:solidFill>
              </a:rPr>
              <a:t> Metrics</a:t>
            </a:r>
            <a:endParaRPr sz="4800">
              <a:solidFill>
                <a:schemeClr val="dk1"/>
              </a:solidFill>
            </a:endParaRPr>
          </a:p>
          <a:p>
            <a:pPr indent="0" lvl="0" marL="0" rtl="0" algn="ctr">
              <a:spcBef>
                <a:spcPts val="0"/>
              </a:spcBef>
              <a:spcAft>
                <a:spcPts val="0"/>
              </a:spcAft>
              <a:buNone/>
            </a:pPr>
            <a:r>
              <a:rPr b="1" lang="en-GB" sz="4800">
                <a:solidFill>
                  <a:srgbClr val="CC0000"/>
                </a:solidFill>
              </a:rPr>
              <a:t>R</a:t>
            </a:r>
            <a:r>
              <a:rPr lang="en-GB" sz="4800"/>
              <a:t>equests </a:t>
            </a:r>
            <a:r>
              <a:rPr b="1" lang="en-GB" sz="4800">
                <a:solidFill>
                  <a:srgbClr val="CC0000"/>
                </a:solidFill>
              </a:rPr>
              <a:t>E</a:t>
            </a:r>
            <a:r>
              <a:rPr lang="en-GB" sz="4800"/>
              <a:t>rrors </a:t>
            </a:r>
            <a:r>
              <a:rPr b="1" lang="en-GB" sz="4800">
                <a:solidFill>
                  <a:srgbClr val="CC0000"/>
                </a:solidFill>
              </a:rPr>
              <a:t>D</a:t>
            </a:r>
            <a:r>
              <a:rPr lang="en-GB" sz="4800"/>
              <a:t>elays</a:t>
            </a:r>
            <a:endParaRPr sz="4800"/>
          </a:p>
        </p:txBody>
      </p:sp>
      <p:pic>
        <p:nvPicPr>
          <p:cNvPr id="758" name="Google Shape;758;p47"/>
          <p:cNvPicPr preferRelativeResize="0"/>
          <p:nvPr/>
        </p:nvPicPr>
        <p:blipFill>
          <a:blip r:embed="rId3">
            <a:alphaModFix/>
          </a:blip>
          <a:stretch>
            <a:fillRect/>
          </a:stretch>
        </p:blipFill>
        <p:spPr>
          <a:xfrm>
            <a:off x="0" y="3428645"/>
            <a:ext cx="9144004" cy="1714860"/>
          </a:xfrm>
          <a:prstGeom prst="rect">
            <a:avLst/>
          </a:prstGeom>
          <a:noFill/>
          <a:ln>
            <a:noFill/>
          </a:ln>
        </p:spPr>
      </p:pic>
      <p:sp>
        <p:nvSpPr>
          <p:cNvPr id="759" name="Google Shape;759;p47"/>
          <p:cNvSpPr txBox="1"/>
          <p:nvPr/>
        </p:nvSpPr>
        <p:spPr>
          <a:xfrm>
            <a:off x="0" y="2042500"/>
            <a:ext cx="9144000" cy="13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Montserrat"/>
                <a:ea typeface="Montserrat"/>
                <a:cs typeface="Montserrat"/>
                <a:sym typeface="Montserrat"/>
              </a:rPr>
              <a:t>See </a:t>
            </a:r>
            <a:r>
              <a:rPr lang="en-GB" sz="2400" u="sng">
                <a:solidFill>
                  <a:schemeClr val="hlink"/>
                </a:solidFill>
                <a:latin typeface="Montserrat"/>
                <a:ea typeface="Montserrat"/>
                <a:cs typeface="Montserrat"/>
                <a:sym typeface="Montserrat"/>
                <a:hlinkClick r:id="rId4"/>
              </a:rPr>
              <a:t>https://tinyurl.com/red-metrics</a:t>
            </a:r>
            <a:endParaRPr sz="2400">
              <a:latin typeface="Montserrat"/>
              <a:ea typeface="Montserrat"/>
              <a:cs typeface="Montserrat"/>
              <a:sym typeface="Montserrat"/>
            </a:endParaRPr>
          </a:p>
          <a:p>
            <a:pPr indent="0" lvl="0" marL="0" rtl="0" algn="l">
              <a:spcBef>
                <a:spcPts val="0"/>
              </a:spcBef>
              <a:spcAft>
                <a:spcPts val="0"/>
              </a:spcAft>
              <a:buNone/>
            </a:pPr>
            <a:r>
              <a:rPr lang="en-GB" sz="2400">
                <a:latin typeface="Montserrat"/>
                <a:ea typeface="Montserrat"/>
                <a:cs typeface="Montserrat"/>
                <a:sym typeface="Montserrat"/>
              </a:rPr>
              <a:t>Compare </a:t>
            </a:r>
            <a:r>
              <a:rPr lang="en-GB" sz="2400" u="sng">
                <a:solidFill>
                  <a:schemeClr val="hlink"/>
                </a:solidFill>
                <a:latin typeface="Montserrat"/>
                <a:ea typeface="Montserrat"/>
                <a:cs typeface="Montserrat"/>
                <a:sym typeface="Montserrat"/>
                <a:hlinkClick r:id="rId5"/>
              </a:rPr>
              <a:t>http://apdex.org/</a:t>
            </a:r>
            <a:r>
              <a:rPr lang="en-GB" sz="2400">
                <a:latin typeface="Montserrat"/>
                <a:ea typeface="Montserrat"/>
                <a:cs typeface="Montserrat"/>
                <a:sym typeface="Montserrat"/>
              </a:rPr>
              <a:t> </a:t>
            </a:r>
            <a:endParaRPr sz="2400">
              <a:latin typeface="Montserrat"/>
              <a:ea typeface="Montserrat"/>
              <a:cs typeface="Montserrat"/>
              <a:sym typeface="Montserrat"/>
            </a:endParaRPr>
          </a:p>
          <a:p>
            <a:pPr indent="0" lvl="0" marL="0" rtl="0" algn="l">
              <a:spcBef>
                <a:spcPts val="0"/>
              </a:spcBef>
              <a:spcAft>
                <a:spcPts val="0"/>
              </a:spcAft>
              <a:buNone/>
            </a:pPr>
            <a:r>
              <a:rPr lang="en-GB" sz="2400">
                <a:latin typeface="Montserrat"/>
                <a:ea typeface="Montserrat"/>
                <a:cs typeface="Montserrat"/>
                <a:sym typeface="Montserrat"/>
              </a:rPr>
              <a:t>Compare </a:t>
            </a:r>
            <a:r>
              <a:rPr lang="en-GB" sz="2400" u="sng">
                <a:solidFill>
                  <a:schemeClr val="hlink"/>
                </a:solidFill>
                <a:latin typeface="Montserrat"/>
                <a:ea typeface="Montserrat"/>
                <a:cs typeface="Montserrat"/>
                <a:sym typeface="Montserrat"/>
                <a:hlinkClick r:id="rId6"/>
              </a:rPr>
              <a:t>https://tinyurl.com/four-golden-signals</a:t>
            </a:r>
            <a:r>
              <a:rPr lang="en-GB" sz="2400">
                <a:latin typeface="Montserrat"/>
                <a:ea typeface="Montserrat"/>
                <a:cs typeface="Montserrat"/>
                <a:sym typeface="Montserrat"/>
              </a:rPr>
              <a:t> </a:t>
            </a:r>
            <a:endParaRPr sz="2400">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48"/>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765" name="Google Shape;765;p48"/>
          <p:cNvSpPr txBox="1"/>
          <p:nvPr>
            <p:ph type="title"/>
          </p:nvPr>
        </p:nvSpPr>
        <p:spPr>
          <a:xfrm>
            <a:off x="490250" y="450150"/>
            <a:ext cx="8186700" cy="366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Worked PromQL Example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49"/>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771" name="Google Shape;771;p49"/>
          <p:cNvPicPr preferRelativeResize="0"/>
          <p:nvPr/>
        </p:nvPicPr>
        <p:blipFill rotWithShape="1">
          <a:blip r:embed="rId3">
            <a:alphaModFix/>
          </a:blip>
          <a:srcRect b="2201" l="2140" r="2321" t="2478"/>
          <a:stretch/>
        </p:blipFill>
        <p:spPr>
          <a:xfrm>
            <a:off x="398700" y="106100"/>
            <a:ext cx="3313510" cy="4095697"/>
          </a:xfrm>
          <a:prstGeom prst="rect">
            <a:avLst/>
          </a:prstGeom>
          <a:noFill/>
          <a:ln>
            <a:noFill/>
          </a:ln>
        </p:spPr>
      </p:pic>
      <p:pic>
        <p:nvPicPr>
          <p:cNvPr id="772" name="Google Shape;772;p49"/>
          <p:cNvPicPr preferRelativeResize="0"/>
          <p:nvPr/>
        </p:nvPicPr>
        <p:blipFill rotWithShape="1">
          <a:blip r:embed="rId4">
            <a:alphaModFix/>
          </a:blip>
          <a:srcRect b="0" l="1956" r="1200" t="2893"/>
          <a:stretch/>
        </p:blipFill>
        <p:spPr>
          <a:xfrm>
            <a:off x="3907135" y="140022"/>
            <a:ext cx="3362865" cy="4172803"/>
          </a:xfrm>
          <a:prstGeom prst="rect">
            <a:avLst/>
          </a:prstGeom>
          <a:noFill/>
          <a:ln>
            <a:noFill/>
          </a:ln>
        </p:spPr>
      </p:pic>
      <p:sp>
        <p:nvSpPr>
          <p:cNvPr id="773" name="Google Shape;773;p49"/>
          <p:cNvSpPr txBox="1"/>
          <p:nvPr/>
        </p:nvSpPr>
        <p:spPr>
          <a:xfrm>
            <a:off x="39800" y="4266300"/>
            <a:ext cx="7589100" cy="32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5"/>
              </a:rPr>
              <a:t>http://chaotic-flow.com/media/saas-metrics-guide-to-saas-financial-performance.pdf</a:t>
            </a:r>
            <a:r>
              <a:rPr lang="en-GB"/>
              <a:t> </a:t>
            </a:r>
            <a:endParaRPr/>
          </a:p>
        </p:txBody>
      </p:sp>
      <p:sp>
        <p:nvSpPr>
          <p:cNvPr id="774" name="Google Shape;774;p49"/>
          <p:cNvSpPr/>
          <p:nvPr/>
        </p:nvSpPr>
        <p:spPr>
          <a:xfrm>
            <a:off x="4553750" y="2717950"/>
            <a:ext cx="4572300" cy="1355700"/>
          </a:xfrm>
          <a:prstGeom prst="rect">
            <a:avLst/>
          </a:prstGeom>
          <a:solidFill>
            <a:srgbClr val="F15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solidFill>
                  <a:srgbClr val="FFFFFF"/>
                </a:solidFill>
              </a:rPr>
              <a:t>Joel York’s SaaS Metrics</a:t>
            </a:r>
            <a:endParaRPr sz="3000">
              <a:solidFill>
                <a:srgbClr val="FFFFFF"/>
              </a:solidFill>
            </a:endParaRPr>
          </a:p>
          <a:p>
            <a:pPr indent="0" lvl="0" marL="0" rtl="0" algn="l">
              <a:spcBef>
                <a:spcPts val="0"/>
              </a:spcBef>
              <a:spcAft>
                <a:spcPts val="0"/>
              </a:spcAft>
              <a:buNone/>
            </a:pPr>
            <a:r>
              <a:rPr lang="en-GB" sz="3000">
                <a:solidFill>
                  <a:srgbClr val="FFFFFF"/>
                </a:solidFill>
              </a:rPr>
              <a:t>http://chaotic-flow.com</a:t>
            </a:r>
            <a:endParaRPr sz="30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50"/>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780" name="Google Shape;780;p50"/>
          <p:cNvPicPr preferRelativeResize="0"/>
          <p:nvPr/>
        </p:nvPicPr>
        <p:blipFill>
          <a:blip r:embed="rId3">
            <a:alphaModFix/>
          </a:blip>
          <a:stretch>
            <a:fillRect/>
          </a:stretch>
        </p:blipFill>
        <p:spPr>
          <a:xfrm>
            <a:off x="1543263" y="1910401"/>
            <a:ext cx="6057476" cy="1322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0" y="0"/>
            <a:ext cx="9144000" cy="5143500"/>
          </a:xfrm>
          <a:prstGeom prst="rect">
            <a:avLst/>
          </a:prstGeom>
          <a:solidFill>
            <a:srgbClr val="FFFFFF"/>
          </a:solidFill>
        </p:spPr>
        <p:txBody>
          <a:bodyPr anchorCtr="0" anchor="ctr" bIns="91425" lIns="91425" spcFirstLastPara="1" rIns="91425" wrap="square" tIns="91425">
            <a:noAutofit/>
          </a:bodyPr>
          <a:lstStyle/>
          <a:p>
            <a:pPr indent="0" lvl="0" marL="0" rtl="0" algn="ctr">
              <a:spcBef>
                <a:spcPts val="0"/>
              </a:spcBef>
              <a:spcAft>
                <a:spcPts val="0"/>
              </a:spcAft>
              <a:buNone/>
            </a:pPr>
            <a:r>
              <a:rPr lang="en-GB"/>
              <a:t>Monitoring</a:t>
            </a:r>
            <a:endParaRPr>
              <a:solidFill>
                <a:srgbClr val="F15D2A"/>
              </a:solidFill>
            </a:endParaRPr>
          </a:p>
        </p:txBody>
      </p:sp>
      <p:sp>
        <p:nvSpPr>
          <p:cNvPr id="74" name="Google Shape;74;p15"/>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Google Shape;785;p51"/>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786" name="Google Shape;786;p51"/>
          <p:cNvPicPr preferRelativeResize="0"/>
          <p:nvPr/>
        </p:nvPicPr>
        <p:blipFill>
          <a:blip r:embed="rId3">
            <a:alphaModFix/>
          </a:blip>
          <a:stretch>
            <a:fillRect/>
          </a:stretch>
        </p:blipFill>
        <p:spPr>
          <a:xfrm>
            <a:off x="1543263" y="1910401"/>
            <a:ext cx="6057476" cy="1322700"/>
          </a:xfrm>
          <a:prstGeom prst="rect">
            <a:avLst/>
          </a:prstGeom>
          <a:noFill/>
          <a:ln>
            <a:noFill/>
          </a:ln>
        </p:spPr>
      </p:pic>
      <p:pic>
        <p:nvPicPr>
          <p:cNvPr id="787" name="Google Shape;787;p51"/>
          <p:cNvPicPr preferRelativeResize="0"/>
          <p:nvPr/>
        </p:nvPicPr>
        <p:blipFill>
          <a:blip r:embed="rId4">
            <a:alphaModFix/>
          </a:blip>
          <a:stretch>
            <a:fillRect/>
          </a:stretch>
        </p:blipFill>
        <p:spPr>
          <a:xfrm>
            <a:off x="4111450" y="333275"/>
            <a:ext cx="2855949" cy="16056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sp>
        <p:nvSpPr>
          <p:cNvPr id="792" name="Google Shape;792;p52"/>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793" name="Google Shape;793;p52"/>
          <p:cNvPicPr preferRelativeResize="0"/>
          <p:nvPr/>
        </p:nvPicPr>
        <p:blipFill>
          <a:blip r:embed="rId3">
            <a:alphaModFix/>
          </a:blip>
          <a:stretch>
            <a:fillRect/>
          </a:stretch>
        </p:blipFill>
        <p:spPr>
          <a:xfrm>
            <a:off x="1543263" y="1910401"/>
            <a:ext cx="6057476" cy="1322700"/>
          </a:xfrm>
          <a:prstGeom prst="rect">
            <a:avLst/>
          </a:prstGeom>
          <a:noFill/>
          <a:ln>
            <a:noFill/>
          </a:ln>
        </p:spPr>
      </p:pic>
      <p:pic>
        <p:nvPicPr>
          <p:cNvPr id="794" name="Google Shape;794;p52"/>
          <p:cNvPicPr preferRelativeResize="0"/>
          <p:nvPr/>
        </p:nvPicPr>
        <p:blipFill>
          <a:blip r:embed="rId4">
            <a:alphaModFix/>
          </a:blip>
          <a:stretch>
            <a:fillRect/>
          </a:stretch>
        </p:blipFill>
        <p:spPr>
          <a:xfrm>
            <a:off x="4111450" y="333275"/>
            <a:ext cx="2855949" cy="1605601"/>
          </a:xfrm>
          <a:prstGeom prst="rect">
            <a:avLst/>
          </a:prstGeom>
          <a:noFill/>
          <a:ln>
            <a:noFill/>
          </a:ln>
        </p:spPr>
      </p:pic>
      <p:pic>
        <p:nvPicPr>
          <p:cNvPr id="795" name="Google Shape;795;p52"/>
          <p:cNvPicPr preferRelativeResize="0"/>
          <p:nvPr/>
        </p:nvPicPr>
        <p:blipFill>
          <a:blip r:embed="rId5">
            <a:alphaModFix/>
          </a:blip>
          <a:stretch>
            <a:fillRect/>
          </a:stretch>
        </p:blipFill>
        <p:spPr>
          <a:xfrm>
            <a:off x="1433900" y="2876375"/>
            <a:ext cx="4550750" cy="1322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53"/>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801" name="Google Shape;801;p53"/>
          <p:cNvPicPr preferRelativeResize="0"/>
          <p:nvPr/>
        </p:nvPicPr>
        <p:blipFill>
          <a:blip r:embed="rId3">
            <a:alphaModFix/>
          </a:blip>
          <a:stretch>
            <a:fillRect/>
          </a:stretch>
        </p:blipFill>
        <p:spPr>
          <a:xfrm>
            <a:off x="1543263" y="1910401"/>
            <a:ext cx="6057476" cy="1322700"/>
          </a:xfrm>
          <a:prstGeom prst="rect">
            <a:avLst/>
          </a:prstGeom>
          <a:noFill/>
          <a:ln>
            <a:noFill/>
          </a:ln>
        </p:spPr>
      </p:pic>
      <p:pic>
        <p:nvPicPr>
          <p:cNvPr id="802" name="Google Shape;802;p53"/>
          <p:cNvPicPr preferRelativeResize="0"/>
          <p:nvPr/>
        </p:nvPicPr>
        <p:blipFill>
          <a:blip r:embed="rId4">
            <a:alphaModFix/>
          </a:blip>
          <a:stretch>
            <a:fillRect/>
          </a:stretch>
        </p:blipFill>
        <p:spPr>
          <a:xfrm>
            <a:off x="4111450" y="333275"/>
            <a:ext cx="2855949" cy="1605601"/>
          </a:xfrm>
          <a:prstGeom prst="rect">
            <a:avLst/>
          </a:prstGeom>
          <a:noFill/>
          <a:ln>
            <a:noFill/>
          </a:ln>
        </p:spPr>
      </p:pic>
      <p:pic>
        <p:nvPicPr>
          <p:cNvPr id="803" name="Google Shape;803;p53"/>
          <p:cNvPicPr preferRelativeResize="0"/>
          <p:nvPr/>
        </p:nvPicPr>
        <p:blipFill>
          <a:blip r:embed="rId5">
            <a:alphaModFix/>
          </a:blip>
          <a:stretch>
            <a:fillRect/>
          </a:stretch>
        </p:blipFill>
        <p:spPr>
          <a:xfrm>
            <a:off x="1433900" y="2876375"/>
            <a:ext cx="4550750" cy="1322700"/>
          </a:xfrm>
          <a:prstGeom prst="rect">
            <a:avLst/>
          </a:prstGeom>
          <a:noFill/>
          <a:ln>
            <a:noFill/>
          </a:ln>
        </p:spPr>
      </p:pic>
      <p:pic>
        <p:nvPicPr>
          <p:cNvPr id="804" name="Google Shape;804;p53"/>
          <p:cNvPicPr preferRelativeResize="0"/>
          <p:nvPr/>
        </p:nvPicPr>
        <p:blipFill>
          <a:blip r:embed="rId6">
            <a:alphaModFix/>
          </a:blip>
          <a:stretch>
            <a:fillRect/>
          </a:stretch>
        </p:blipFill>
        <p:spPr>
          <a:xfrm>
            <a:off x="7167825" y="2990850"/>
            <a:ext cx="1833887" cy="1208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54"/>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810" name="Google Shape;810;p54"/>
          <p:cNvPicPr preferRelativeResize="0"/>
          <p:nvPr/>
        </p:nvPicPr>
        <p:blipFill>
          <a:blip r:embed="rId3">
            <a:alphaModFix/>
          </a:blip>
          <a:stretch>
            <a:fillRect/>
          </a:stretch>
        </p:blipFill>
        <p:spPr>
          <a:xfrm>
            <a:off x="1543250" y="275876"/>
            <a:ext cx="6057476" cy="1322700"/>
          </a:xfrm>
          <a:prstGeom prst="rect">
            <a:avLst/>
          </a:prstGeom>
          <a:noFill/>
          <a:ln>
            <a:noFill/>
          </a:ln>
        </p:spPr>
      </p:pic>
      <p:sp>
        <p:nvSpPr>
          <p:cNvPr id="811" name="Google Shape;811;p54"/>
          <p:cNvSpPr txBox="1"/>
          <p:nvPr/>
        </p:nvSpPr>
        <p:spPr>
          <a:xfrm>
            <a:off x="729700" y="1968050"/>
            <a:ext cx="2346900" cy="8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F15D2A"/>
                </a:solidFill>
                <a:latin typeface="Caveat"/>
                <a:ea typeface="Caveat"/>
                <a:cs typeface="Caveat"/>
                <a:sym typeface="Caveat"/>
              </a:rPr>
              <a:t>We’ll need</a:t>
            </a:r>
            <a:endParaRPr sz="3600">
              <a:solidFill>
                <a:srgbClr val="F15D2A"/>
              </a:solidFill>
              <a:latin typeface="Caveat"/>
              <a:ea typeface="Caveat"/>
              <a:cs typeface="Caveat"/>
              <a:sym typeface="Caveat"/>
            </a:endParaRPr>
          </a:p>
        </p:txBody>
      </p:sp>
      <p:sp>
        <p:nvSpPr>
          <p:cNvPr id="812" name="Google Shape;812;p54"/>
          <p:cNvSpPr txBox="1"/>
          <p:nvPr/>
        </p:nvSpPr>
        <p:spPr>
          <a:xfrm>
            <a:off x="1609100" y="2360950"/>
            <a:ext cx="6394200" cy="14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latin typeface="Courier New"/>
                <a:ea typeface="Courier New"/>
                <a:cs typeface="Courier New"/>
                <a:sym typeface="Courier New"/>
              </a:rPr>
              <a:t>subscribe_count </a:t>
            </a:r>
            <a:endParaRPr sz="3600">
              <a:latin typeface="Courier New"/>
              <a:ea typeface="Courier New"/>
              <a:cs typeface="Courier New"/>
              <a:sym typeface="Courier New"/>
            </a:endParaRPr>
          </a:p>
          <a:p>
            <a:pPr indent="0" lvl="0" marL="0" rtl="0" algn="l">
              <a:spcBef>
                <a:spcPts val="0"/>
              </a:spcBef>
              <a:spcAft>
                <a:spcPts val="0"/>
              </a:spcAft>
              <a:buNone/>
            </a:pPr>
            <a:r>
              <a:rPr lang="en-GB" sz="3600">
                <a:latin typeface="Courier New"/>
                <a:ea typeface="Courier New"/>
                <a:cs typeface="Courier New"/>
                <a:sym typeface="Courier New"/>
              </a:rPr>
              <a:t>unsubscribe_count</a:t>
            </a:r>
            <a:endParaRPr sz="3600">
              <a:latin typeface="Courier New"/>
              <a:ea typeface="Courier New"/>
              <a:cs typeface="Courier New"/>
              <a:sym typeface="Courier New"/>
            </a:endParaRPr>
          </a:p>
        </p:txBody>
      </p:sp>
      <p:sp>
        <p:nvSpPr>
          <p:cNvPr id="813" name="Google Shape;813;p54"/>
          <p:cNvSpPr txBox="1"/>
          <p:nvPr/>
        </p:nvSpPr>
        <p:spPr>
          <a:xfrm>
            <a:off x="4539700" y="3567250"/>
            <a:ext cx="3604500" cy="8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F15D2A"/>
                </a:solidFill>
                <a:latin typeface="Caveat"/>
                <a:ea typeface="Caveat"/>
                <a:cs typeface="Caveat"/>
                <a:sym typeface="Caveat"/>
              </a:rPr>
              <a:t>(Both counters)</a:t>
            </a:r>
            <a:endParaRPr sz="3600">
              <a:solidFill>
                <a:srgbClr val="F15D2A"/>
              </a:solidFill>
              <a:latin typeface="Caveat"/>
              <a:ea typeface="Caveat"/>
              <a:cs typeface="Caveat"/>
              <a:sym typeface="Cave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p55"/>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819" name="Google Shape;819;p55"/>
          <p:cNvSpPr txBox="1"/>
          <p:nvPr/>
        </p:nvSpPr>
        <p:spPr>
          <a:xfrm>
            <a:off x="910350" y="1719025"/>
            <a:ext cx="8701200" cy="14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3000">
                <a:solidFill>
                  <a:schemeClr val="dk1"/>
                </a:solidFill>
                <a:latin typeface="Courier New"/>
                <a:ea typeface="Courier New"/>
                <a:cs typeface="Courier New"/>
                <a:sym typeface="Courier New"/>
              </a:rPr>
              <a:t>ΔC</a:t>
            </a:r>
            <a:r>
              <a:rPr baseline="-25000" lang="en-GB" sz="3000">
                <a:solidFill>
                  <a:schemeClr val="dk1"/>
                </a:solidFill>
                <a:latin typeface="Courier New"/>
                <a:ea typeface="Courier New"/>
                <a:cs typeface="Courier New"/>
                <a:sym typeface="Courier New"/>
              </a:rPr>
              <a:t>cancel</a:t>
            </a:r>
            <a:r>
              <a:rPr lang="en-GB" sz="3000">
                <a:solidFill>
                  <a:schemeClr val="dk1"/>
                </a:solidFill>
                <a:latin typeface="Courier New"/>
                <a:ea typeface="Courier New"/>
                <a:cs typeface="Courier New"/>
                <a:sym typeface="Courier New"/>
              </a:rPr>
              <a:t>= </a:t>
            </a:r>
            <a:r>
              <a:rPr b="1" lang="en-GB" sz="2400">
                <a:solidFill>
                  <a:srgbClr val="FFFFFF"/>
                </a:solidFill>
                <a:latin typeface="Courier New"/>
                <a:ea typeface="Courier New"/>
                <a:cs typeface="Courier New"/>
                <a:sym typeface="Courier New"/>
              </a:rPr>
              <a:t>rate(</a:t>
            </a:r>
            <a:r>
              <a:rPr lang="en-GB" sz="2400">
                <a:solidFill>
                  <a:srgbClr val="FFFFFF"/>
                </a:solidFill>
                <a:latin typeface="Courier New"/>
                <a:ea typeface="Courier New"/>
                <a:cs typeface="Courier New"/>
                <a:sym typeface="Courier New"/>
              </a:rPr>
              <a:t>unsubscribe_count</a:t>
            </a:r>
            <a:r>
              <a:rPr b="1" lang="en-GB" sz="2400">
                <a:solidFill>
                  <a:srgbClr val="FFFFFF"/>
                </a:solidFill>
                <a:latin typeface="Courier New"/>
                <a:ea typeface="Courier New"/>
                <a:cs typeface="Courier New"/>
                <a:sym typeface="Courier New"/>
              </a:rPr>
              <a:t>[1m])</a:t>
            </a:r>
            <a:endParaRPr b="1" sz="2400">
              <a:solidFill>
                <a:srgbClr val="FFFFFF"/>
              </a:solidFill>
              <a:latin typeface="Courier New"/>
              <a:ea typeface="Courier New"/>
              <a:cs typeface="Courier New"/>
              <a:sym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56"/>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825" name="Google Shape;825;p56"/>
          <p:cNvSpPr txBox="1"/>
          <p:nvPr/>
        </p:nvSpPr>
        <p:spPr>
          <a:xfrm>
            <a:off x="910350" y="1719025"/>
            <a:ext cx="8701200" cy="14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3000">
                <a:solidFill>
                  <a:schemeClr val="dk1"/>
                </a:solidFill>
                <a:latin typeface="Courier New"/>
                <a:ea typeface="Courier New"/>
                <a:cs typeface="Courier New"/>
                <a:sym typeface="Courier New"/>
              </a:rPr>
              <a:t>ΔC</a:t>
            </a:r>
            <a:r>
              <a:rPr baseline="-25000" lang="en-GB" sz="3000">
                <a:solidFill>
                  <a:schemeClr val="dk1"/>
                </a:solidFill>
                <a:latin typeface="Courier New"/>
                <a:ea typeface="Courier New"/>
                <a:cs typeface="Courier New"/>
                <a:sym typeface="Courier New"/>
              </a:rPr>
              <a:t>cancel</a:t>
            </a:r>
            <a:r>
              <a:rPr lang="en-GB" sz="3000">
                <a:solidFill>
                  <a:schemeClr val="dk1"/>
                </a:solidFill>
                <a:latin typeface="Courier New"/>
                <a:ea typeface="Courier New"/>
                <a:cs typeface="Courier New"/>
                <a:sym typeface="Courier New"/>
              </a:rPr>
              <a:t>= </a:t>
            </a:r>
            <a:r>
              <a:rPr b="1" lang="en-GB" sz="2400">
                <a:solidFill>
                  <a:srgbClr val="FFFFFF"/>
                </a:solidFill>
                <a:latin typeface="Courier New"/>
                <a:ea typeface="Courier New"/>
                <a:cs typeface="Courier New"/>
                <a:sym typeface="Courier New"/>
              </a:rPr>
              <a:t>rate(</a:t>
            </a:r>
            <a:r>
              <a:rPr lang="en-GB" sz="2400">
                <a:latin typeface="Courier New"/>
                <a:ea typeface="Courier New"/>
                <a:cs typeface="Courier New"/>
                <a:sym typeface="Courier New"/>
              </a:rPr>
              <a:t>unsubscribe_count</a:t>
            </a:r>
            <a:r>
              <a:rPr b="1" lang="en-GB" sz="2400">
                <a:solidFill>
                  <a:srgbClr val="FFFFFF"/>
                </a:solidFill>
                <a:latin typeface="Courier New"/>
                <a:ea typeface="Courier New"/>
                <a:cs typeface="Courier New"/>
                <a:sym typeface="Courier New"/>
              </a:rPr>
              <a:t>[1m])</a:t>
            </a:r>
            <a:endParaRPr b="1" sz="2400">
              <a:solidFill>
                <a:srgbClr val="FFFFFF"/>
              </a:solidFill>
              <a:latin typeface="Courier New"/>
              <a:ea typeface="Courier New"/>
              <a:cs typeface="Courier New"/>
              <a:sym typeface="Courier New"/>
            </a:endParaRPr>
          </a:p>
        </p:txBody>
      </p:sp>
      <p:pic>
        <p:nvPicPr>
          <p:cNvPr id="826" name="Google Shape;826;p56"/>
          <p:cNvPicPr preferRelativeResize="0"/>
          <p:nvPr/>
        </p:nvPicPr>
        <p:blipFill>
          <a:blip r:embed="rId3">
            <a:alphaModFix/>
          </a:blip>
          <a:stretch>
            <a:fillRect/>
          </a:stretch>
        </p:blipFill>
        <p:spPr>
          <a:xfrm>
            <a:off x="2773599" y="601450"/>
            <a:ext cx="1900650" cy="1786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Google Shape;831;p57"/>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832" name="Google Shape;832;p57"/>
          <p:cNvSpPr txBox="1"/>
          <p:nvPr/>
        </p:nvSpPr>
        <p:spPr>
          <a:xfrm>
            <a:off x="910350" y="1719025"/>
            <a:ext cx="8701200" cy="14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3000">
                <a:solidFill>
                  <a:schemeClr val="dk1"/>
                </a:solidFill>
                <a:latin typeface="Courier New"/>
                <a:ea typeface="Courier New"/>
                <a:cs typeface="Courier New"/>
                <a:sym typeface="Courier New"/>
              </a:rPr>
              <a:t>ΔC</a:t>
            </a:r>
            <a:r>
              <a:rPr baseline="-25000" lang="en-GB" sz="3000">
                <a:solidFill>
                  <a:schemeClr val="dk1"/>
                </a:solidFill>
                <a:latin typeface="Courier New"/>
                <a:ea typeface="Courier New"/>
                <a:cs typeface="Courier New"/>
                <a:sym typeface="Courier New"/>
              </a:rPr>
              <a:t>cancel</a:t>
            </a:r>
            <a:r>
              <a:rPr lang="en-GB" sz="3000">
                <a:solidFill>
                  <a:schemeClr val="dk1"/>
                </a:solidFill>
                <a:latin typeface="Courier New"/>
                <a:ea typeface="Courier New"/>
                <a:cs typeface="Courier New"/>
                <a:sym typeface="Courier New"/>
              </a:rPr>
              <a:t>= </a:t>
            </a:r>
            <a:r>
              <a:rPr b="1" lang="en-GB" sz="2400">
                <a:solidFill>
                  <a:srgbClr val="FFFFFF"/>
                </a:solidFill>
                <a:latin typeface="Courier New"/>
                <a:ea typeface="Courier New"/>
                <a:cs typeface="Courier New"/>
                <a:sym typeface="Courier New"/>
              </a:rPr>
              <a:t>rate(</a:t>
            </a:r>
            <a:r>
              <a:rPr lang="en-GB" sz="2400">
                <a:latin typeface="Courier New"/>
                <a:ea typeface="Courier New"/>
                <a:cs typeface="Courier New"/>
                <a:sym typeface="Courier New"/>
              </a:rPr>
              <a:t>unsubscribe_count</a:t>
            </a:r>
            <a:r>
              <a:rPr b="1" lang="en-GB" sz="2400">
                <a:solidFill>
                  <a:srgbClr val="FFFFFF"/>
                </a:solidFill>
                <a:latin typeface="Courier New"/>
                <a:ea typeface="Courier New"/>
                <a:cs typeface="Courier New"/>
                <a:sym typeface="Courier New"/>
              </a:rPr>
              <a:t>[1m])</a:t>
            </a:r>
            <a:endParaRPr b="1" sz="2400">
              <a:solidFill>
                <a:srgbClr val="FFFFFF"/>
              </a:solidFill>
              <a:latin typeface="Courier New"/>
              <a:ea typeface="Courier New"/>
              <a:cs typeface="Courier New"/>
              <a:sym typeface="Courier New"/>
            </a:endParaRPr>
          </a:p>
        </p:txBody>
      </p:sp>
      <p:pic>
        <p:nvPicPr>
          <p:cNvPr id="833" name="Google Shape;833;p57"/>
          <p:cNvPicPr preferRelativeResize="0"/>
          <p:nvPr/>
        </p:nvPicPr>
        <p:blipFill>
          <a:blip r:embed="rId3">
            <a:alphaModFix/>
          </a:blip>
          <a:stretch>
            <a:fillRect/>
          </a:stretch>
        </p:blipFill>
        <p:spPr>
          <a:xfrm>
            <a:off x="2773599" y="601450"/>
            <a:ext cx="1900650" cy="1786875"/>
          </a:xfrm>
          <a:prstGeom prst="rect">
            <a:avLst/>
          </a:prstGeom>
          <a:noFill/>
          <a:ln>
            <a:noFill/>
          </a:ln>
        </p:spPr>
      </p:pic>
      <p:pic>
        <p:nvPicPr>
          <p:cNvPr id="834" name="Google Shape;834;p57"/>
          <p:cNvPicPr preferRelativeResize="0"/>
          <p:nvPr/>
        </p:nvPicPr>
        <p:blipFill>
          <a:blip r:embed="rId4">
            <a:alphaModFix/>
          </a:blip>
          <a:stretch>
            <a:fillRect/>
          </a:stretch>
        </p:blipFill>
        <p:spPr>
          <a:xfrm>
            <a:off x="7150200" y="2820425"/>
            <a:ext cx="1526750" cy="16707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58"/>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840" name="Google Shape;840;p58"/>
          <p:cNvSpPr txBox="1"/>
          <p:nvPr/>
        </p:nvSpPr>
        <p:spPr>
          <a:xfrm>
            <a:off x="910350" y="1719025"/>
            <a:ext cx="8701200" cy="14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3000">
                <a:solidFill>
                  <a:schemeClr val="dk1"/>
                </a:solidFill>
                <a:latin typeface="Courier New"/>
                <a:ea typeface="Courier New"/>
                <a:cs typeface="Courier New"/>
                <a:sym typeface="Courier New"/>
              </a:rPr>
              <a:t>ΔC</a:t>
            </a:r>
            <a:r>
              <a:rPr baseline="-25000" lang="en-GB" sz="3000">
                <a:solidFill>
                  <a:schemeClr val="dk1"/>
                </a:solidFill>
                <a:latin typeface="Courier New"/>
                <a:ea typeface="Courier New"/>
                <a:cs typeface="Courier New"/>
                <a:sym typeface="Courier New"/>
              </a:rPr>
              <a:t>cancel</a:t>
            </a:r>
            <a:r>
              <a:rPr lang="en-GB" sz="3000">
                <a:solidFill>
                  <a:schemeClr val="dk1"/>
                </a:solidFill>
                <a:latin typeface="Courier New"/>
                <a:ea typeface="Courier New"/>
                <a:cs typeface="Courier New"/>
                <a:sym typeface="Courier New"/>
              </a:rPr>
              <a:t>= </a:t>
            </a:r>
            <a:r>
              <a:rPr b="1" lang="en-GB" sz="2400">
                <a:solidFill>
                  <a:srgbClr val="FFFFFF"/>
                </a:solidFill>
                <a:latin typeface="Courier New"/>
                <a:ea typeface="Courier New"/>
                <a:cs typeface="Courier New"/>
                <a:sym typeface="Courier New"/>
              </a:rPr>
              <a:t>rate(</a:t>
            </a:r>
            <a:r>
              <a:rPr lang="en-GB" sz="2400">
                <a:latin typeface="Courier New"/>
                <a:ea typeface="Courier New"/>
                <a:cs typeface="Courier New"/>
                <a:sym typeface="Courier New"/>
              </a:rPr>
              <a:t>unsubscribe_count</a:t>
            </a:r>
            <a:r>
              <a:rPr b="1" lang="en-GB" sz="2400">
                <a:solidFill>
                  <a:srgbClr val="0528C1"/>
                </a:solidFill>
                <a:latin typeface="Courier New"/>
                <a:ea typeface="Courier New"/>
                <a:cs typeface="Courier New"/>
                <a:sym typeface="Courier New"/>
              </a:rPr>
              <a:t>[1m]</a:t>
            </a:r>
            <a:r>
              <a:rPr b="1" lang="en-GB" sz="2400">
                <a:solidFill>
                  <a:srgbClr val="FFFFFF"/>
                </a:solidFill>
                <a:latin typeface="Courier New"/>
                <a:ea typeface="Courier New"/>
                <a:cs typeface="Courier New"/>
                <a:sym typeface="Courier New"/>
              </a:rPr>
              <a:t>)</a:t>
            </a:r>
            <a:endParaRPr b="1" sz="2400">
              <a:solidFill>
                <a:srgbClr val="FFFFFF"/>
              </a:solidFill>
              <a:latin typeface="Courier New"/>
              <a:ea typeface="Courier New"/>
              <a:cs typeface="Courier New"/>
              <a:sym typeface="Courier New"/>
            </a:endParaRPr>
          </a:p>
        </p:txBody>
      </p:sp>
      <p:pic>
        <p:nvPicPr>
          <p:cNvPr id="841" name="Google Shape;841;p58"/>
          <p:cNvPicPr preferRelativeResize="0"/>
          <p:nvPr/>
        </p:nvPicPr>
        <p:blipFill>
          <a:blip r:embed="rId3">
            <a:alphaModFix/>
          </a:blip>
          <a:stretch>
            <a:fillRect/>
          </a:stretch>
        </p:blipFill>
        <p:spPr>
          <a:xfrm>
            <a:off x="2773599" y="609600"/>
            <a:ext cx="1900650" cy="1786875"/>
          </a:xfrm>
          <a:prstGeom prst="rect">
            <a:avLst/>
          </a:prstGeom>
          <a:noFill/>
          <a:ln>
            <a:noFill/>
          </a:ln>
        </p:spPr>
      </p:pic>
      <p:pic>
        <p:nvPicPr>
          <p:cNvPr id="842" name="Google Shape;842;p58"/>
          <p:cNvPicPr preferRelativeResize="0"/>
          <p:nvPr/>
        </p:nvPicPr>
        <p:blipFill rotWithShape="1">
          <a:blip r:embed="rId4">
            <a:alphaModFix/>
          </a:blip>
          <a:srcRect b="-36916" l="-73433" r="-8153" t="-44670"/>
          <a:stretch/>
        </p:blipFill>
        <p:spPr>
          <a:xfrm>
            <a:off x="5866375" y="521875"/>
            <a:ext cx="3212600" cy="22096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59"/>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848" name="Google Shape;848;p59"/>
          <p:cNvSpPr txBox="1"/>
          <p:nvPr/>
        </p:nvSpPr>
        <p:spPr>
          <a:xfrm>
            <a:off x="910350" y="1719025"/>
            <a:ext cx="8701200" cy="14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3000">
                <a:solidFill>
                  <a:schemeClr val="dk1"/>
                </a:solidFill>
                <a:latin typeface="Courier New"/>
                <a:ea typeface="Courier New"/>
                <a:cs typeface="Courier New"/>
                <a:sym typeface="Courier New"/>
              </a:rPr>
              <a:t>ΔC</a:t>
            </a:r>
            <a:r>
              <a:rPr baseline="-25000" lang="en-GB" sz="3000">
                <a:solidFill>
                  <a:schemeClr val="dk1"/>
                </a:solidFill>
                <a:latin typeface="Courier New"/>
                <a:ea typeface="Courier New"/>
                <a:cs typeface="Courier New"/>
                <a:sym typeface="Courier New"/>
              </a:rPr>
              <a:t>cancel</a:t>
            </a:r>
            <a:r>
              <a:rPr lang="en-GB" sz="3000">
                <a:solidFill>
                  <a:schemeClr val="dk1"/>
                </a:solidFill>
                <a:latin typeface="Courier New"/>
                <a:ea typeface="Courier New"/>
                <a:cs typeface="Courier New"/>
                <a:sym typeface="Courier New"/>
              </a:rPr>
              <a:t>= </a:t>
            </a:r>
            <a:r>
              <a:rPr b="1" lang="en-GB" sz="2400">
                <a:solidFill>
                  <a:srgbClr val="FFFFFF"/>
                </a:solidFill>
                <a:latin typeface="Courier New"/>
                <a:ea typeface="Courier New"/>
                <a:cs typeface="Courier New"/>
                <a:sym typeface="Courier New"/>
              </a:rPr>
              <a:t>rate(</a:t>
            </a:r>
            <a:r>
              <a:rPr lang="en-GB" sz="2400">
                <a:latin typeface="Courier New"/>
                <a:ea typeface="Courier New"/>
                <a:cs typeface="Courier New"/>
                <a:sym typeface="Courier New"/>
              </a:rPr>
              <a:t>unsubscribe_count</a:t>
            </a:r>
            <a:r>
              <a:rPr b="1" lang="en-GB" sz="2400">
                <a:solidFill>
                  <a:srgbClr val="0528C1"/>
                </a:solidFill>
                <a:latin typeface="Courier New"/>
                <a:ea typeface="Courier New"/>
                <a:cs typeface="Courier New"/>
                <a:sym typeface="Courier New"/>
              </a:rPr>
              <a:t>[1m]</a:t>
            </a:r>
            <a:r>
              <a:rPr b="1" lang="en-GB" sz="2400">
                <a:solidFill>
                  <a:srgbClr val="FFFFFF"/>
                </a:solidFill>
                <a:latin typeface="Courier New"/>
                <a:ea typeface="Courier New"/>
                <a:cs typeface="Courier New"/>
                <a:sym typeface="Courier New"/>
              </a:rPr>
              <a:t>)</a:t>
            </a:r>
            <a:endParaRPr b="1" sz="2400">
              <a:solidFill>
                <a:srgbClr val="FFFFFF"/>
              </a:solidFill>
              <a:latin typeface="Courier New"/>
              <a:ea typeface="Courier New"/>
              <a:cs typeface="Courier New"/>
              <a:sym typeface="Courier New"/>
            </a:endParaRPr>
          </a:p>
        </p:txBody>
      </p:sp>
      <p:pic>
        <p:nvPicPr>
          <p:cNvPr id="849" name="Google Shape;849;p59"/>
          <p:cNvPicPr preferRelativeResize="0"/>
          <p:nvPr/>
        </p:nvPicPr>
        <p:blipFill>
          <a:blip r:embed="rId3">
            <a:alphaModFix/>
          </a:blip>
          <a:stretch>
            <a:fillRect/>
          </a:stretch>
        </p:blipFill>
        <p:spPr>
          <a:xfrm>
            <a:off x="2773599" y="609600"/>
            <a:ext cx="1900650" cy="1786875"/>
          </a:xfrm>
          <a:prstGeom prst="rect">
            <a:avLst/>
          </a:prstGeom>
          <a:noFill/>
          <a:ln>
            <a:noFill/>
          </a:ln>
        </p:spPr>
      </p:pic>
      <p:pic>
        <p:nvPicPr>
          <p:cNvPr id="850" name="Google Shape;850;p59"/>
          <p:cNvPicPr preferRelativeResize="0"/>
          <p:nvPr/>
        </p:nvPicPr>
        <p:blipFill rotWithShape="1">
          <a:blip r:embed="rId4">
            <a:alphaModFix/>
          </a:blip>
          <a:srcRect b="-36916" l="-73433" r="-8153" t="-44670"/>
          <a:stretch/>
        </p:blipFill>
        <p:spPr>
          <a:xfrm>
            <a:off x="5866375" y="521875"/>
            <a:ext cx="3212600" cy="2209650"/>
          </a:xfrm>
          <a:prstGeom prst="rect">
            <a:avLst/>
          </a:prstGeom>
          <a:noFill/>
          <a:ln>
            <a:noFill/>
          </a:ln>
        </p:spPr>
      </p:pic>
      <p:pic>
        <p:nvPicPr>
          <p:cNvPr id="851" name="Google Shape;851;p59"/>
          <p:cNvPicPr preferRelativeResize="0"/>
          <p:nvPr/>
        </p:nvPicPr>
        <p:blipFill rotWithShape="1">
          <a:blip r:embed="rId5">
            <a:alphaModFix/>
          </a:blip>
          <a:srcRect b="0" l="3780" r="-3780" t="0"/>
          <a:stretch/>
        </p:blipFill>
        <p:spPr>
          <a:xfrm>
            <a:off x="3656513" y="2664695"/>
            <a:ext cx="4733381" cy="1838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Google Shape;856;p60"/>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857" name="Google Shape;857;p60"/>
          <p:cNvSpPr txBox="1"/>
          <p:nvPr/>
        </p:nvSpPr>
        <p:spPr>
          <a:xfrm>
            <a:off x="910350" y="1719025"/>
            <a:ext cx="8701200" cy="14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3000">
                <a:solidFill>
                  <a:schemeClr val="dk1"/>
                </a:solidFill>
                <a:latin typeface="Courier New"/>
                <a:ea typeface="Courier New"/>
                <a:cs typeface="Courier New"/>
                <a:sym typeface="Courier New"/>
              </a:rPr>
              <a:t>ΔC</a:t>
            </a:r>
            <a:r>
              <a:rPr baseline="-25000" lang="en-GB" sz="3000">
                <a:solidFill>
                  <a:schemeClr val="dk1"/>
                </a:solidFill>
                <a:latin typeface="Courier New"/>
                <a:ea typeface="Courier New"/>
                <a:cs typeface="Courier New"/>
                <a:sym typeface="Courier New"/>
              </a:rPr>
              <a:t>cancel</a:t>
            </a:r>
            <a:r>
              <a:rPr lang="en-GB" sz="3000">
                <a:solidFill>
                  <a:schemeClr val="dk1"/>
                </a:solidFill>
                <a:latin typeface="Courier New"/>
                <a:ea typeface="Courier New"/>
                <a:cs typeface="Courier New"/>
                <a:sym typeface="Courier New"/>
              </a:rPr>
              <a:t>= </a:t>
            </a:r>
            <a:r>
              <a:rPr b="1" lang="en-GB" sz="2400">
                <a:solidFill>
                  <a:srgbClr val="FFFFFF"/>
                </a:solidFill>
                <a:latin typeface="Courier New"/>
                <a:ea typeface="Courier New"/>
                <a:cs typeface="Courier New"/>
                <a:sym typeface="Courier New"/>
              </a:rPr>
              <a:t>rate(</a:t>
            </a:r>
            <a:r>
              <a:rPr lang="en-GB" sz="2400">
                <a:latin typeface="Courier New"/>
                <a:ea typeface="Courier New"/>
                <a:cs typeface="Courier New"/>
                <a:sym typeface="Courier New"/>
              </a:rPr>
              <a:t>unsubscribe_count</a:t>
            </a:r>
            <a:r>
              <a:rPr b="1" lang="en-GB" sz="2400">
                <a:solidFill>
                  <a:srgbClr val="0528C1"/>
                </a:solidFill>
                <a:latin typeface="Courier New"/>
                <a:ea typeface="Courier New"/>
                <a:cs typeface="Courier New"/>
                <a:sym typeface="Courier New"/>
              </a:rPr>
              <a:t>[1m]</a:t>
            </a:r>
            <a:r>
              <a:rPr b="1" lang="en-GB" sz="2400">
                <a:solidFill>
                  <a:srgbClr val="FFFFFF"/>
                </a:solidFill>
                <a:latin typeface="Courier New"/>
                <a:ea typeface="Courier New"/>
                <a:cs typeface="Courier New"/>
                <a:sym typeface="Courier New"/>
              </a:rPr>
              <a:t>)</a:t>
            </a:r>
            <a:endParaRPr b="1" sz="2400">
              <a:solidFill>
                <a:srgbClr val="FFFFFF"/>
              </a:solidFill>
              <a:latin typeface="Courier New"/>
              <a:ea typeface="Courier New"/>
              <a:cs typeface="Courier New"/>
              <a:sym typeface="Courier New"/>
            </a:endParaRPr>
          </a:p>
        </p:txBody>
      </p:sp>
      <p:pic>
        <p:nvPicPr>
          <p:cNvPr id="858" name="Google Shape;858;p60"/>
          <p:cNvPicPr preferRelativeResize="0"/>
          <p:nvPr/>
        </p:nvPicPr>
        <p:blipFill>
          <a:blip r:embed="rId3">
            <a:alphaModFix/>
          </a:blip>
          <a:stretch>
            <a:fillRect/>
          </a:stretch>
        </p:blipFill>
        <p:spPr>
          <a:xfrm>
            <a:off x="2773599" y="609600"/>
            <a:ext cx="1900650" cy="1786875"/>
          </a:xfrm>
          <a:prstGeom prst="rect">
            <a:avLst/>
          </a:prstGeom>
          <a:noFill/>
          <a:ln>
            <a:noFill/>
          </a:ln>
        </p:spPr>
      </p:pic>
      <p:pic>
        <p:nvPicPr>
          <p:cNvPr id="859" name="Google Shape;859;p60"/>
          <p:cNvPicPr preferRelativeResize="0"/>
          <p:nvPr/>
        </p:nvPicPr>
        <p:blipFill rotWithShape="1">
          <a:blip r:embed="rId4">
            <a:alphaModFix/>
          </a:blip>
          <a:srcRect b="-36916" l="-73433" r="-8153" t="-44670"/>
          <a:stretch/>
        </p:blipFill>
        <p:spPr>
          <a:xfrm>
            <a:off x="5866375" y="521875"/>
            <a:ext cx="3212600" cy="2209650"/>
          </a:xfrm>
          <a:prstGeom prst="rect">
            <a:avLst/>
          </a:prstGeom>
          <a:noFill/>
          <a:ln>
            <a:noFill/>
          </a:ln>
        </p:spPr>
      </p:pic>
      <p:pic>
        <p:nvPicPr>
          <p:cNvPr id="860" name="Google Shape;860;p60"/>
          <p:cNvPicPr preferRelativeResize="0"/>
          <p:nvPr/>
        </p:nvPicPr>
        <p:blipFill rotWithShape="1">
          <a:blip r:embed="rId5">
            <a:alphaModFix/>
          </a:blip>
          <a:srcRect b="0" l="3780" r="-3780" t="0"/>
          <a:stretch/>
        </p:blipFill>
        <p:spPr>
          <a:xfrm>
            <a:off x="3656513" y="2664695"/>
            <a:ext cx="4733381" cy="1838675"/>
          </a:xfrm>
          <a:prstGeom prst="rect">
            <a:avLst/>
          </a:prstGeom>
          <a:noFill/>
          <a:ln>
            <a:noFill/>
          </a:ln>
        </p:spPr>
      </p:pic>
      <p:pic>
        <p:nvPicPr>
          <p:cNvPr id="861" name="Google Shape;861;p60"/>
          <p:cNvPicPr preferRelativeResize="0"/>
          <p:nvPr/>
        </p:nvPicPr>
        <p:blipFill>
          <a:blip r:embed="rId6">
            <a:alphaModFix/>
          </a:blip>
          <a:stretch>
            <a:fillRect/>
          </a:stretch>
        </p:blipFill>
        <p:spPr>
          <a:xfrm>
            <a:off x="1761125" y="3069975"/>
            <a:ext cx="2375350" cy="1522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80" name="Google Shape;80;p16"/>
          <p:cNvSpPr txBox="1"/>
          <p:nvPr/>
        </p:nvSpPr>
        <p:spPr>
          <a:xfrm>
            <a:off x="147600" y="1873650"/>
            <a:ext cx="8848800" cy="7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Monitoring vs Observability</a:t>
            </a:r>
            <a:endParaRPr sz="48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61"/>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867" name="Google Shape;867;p61"/>
          <p:cNvSpPr txBox="1"/>
          <p:nvPr/>
        </p:nvSpPr>
        <p:spPr>
          <a:xfrm>
            <a:off x="910350" y="1719025"/>
            <a:ext cx="8701200" cy="14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3000">
                <a:solidFill>
                  <a:schemeClr val="dk1"/>
                </a:solidFill>
                <a:latin typeface="Courier New"/>
                <a:ea typeface="Courier New"/>
                <a:cs typeface="Courier New"/>
                <a:sym typeface="Courier New"/>
              </a:rPr>
              <a:t>ΔC</a:t>
            </a:r>
            <a:r>
              <a:rPr baseline="-25000" lang="en-GB" sz="3000">
                <a:solidFill>
                  <a:schemeClr val="dk1"/>
                </a:solidFill>
                <a:latin typeface="Courier New"/>
                <a:ea typeface="Courier New"/>
                <a:cs typeface="Courier New"/>
                <a:sym typeface="Courier New"/>
              </a:rPr>
              <a:t>cancel</a:t>
            </a:r>
            <a:r>
              <a:rPr lang="en-GB" sz="3000">
                <a:solidFill>
                  <a:schemeClr val="dk1"/>
                </a:solidFill>
                <a:latin typeface="Courier New"/>
                <a:ea typeface="Courier New"/>
                <a:cs typeface="Courier New"/>
                <a:sym typeface="Courier New"/>
              </a:rPr>
              <a:t>= </a:t>
            </a:r>
            <a:r>
              <a:rPr b="1" lang="en-GB" sz="2400">
                <a:solidFill>
                  <a:srgbClr val="F15D2A"/>
                </a:solidFill>
                <a:latin typeface="Courier New"/>
                <a:ea typeface="Courier New"/>
                <a:cs typeface="Courier New"/>
                <a:sym typeface="Courier New"/>
              </a:rPr>
              <a:t>rate(</a:t>
            </a:r>
            <a:r>
              <a:rPr lang="en-GB" sz="2400">
                <a:latin typeface="Courier New"/>
                <a:ea typeface="Courier New"/>
                <a:cs typeface="Courier New"/>
                <a:sym typeface="Courier New"/>
              </a:rPr>
              <a:t>unsubscribe_count</a:t>
            </a:r>
            <a:r>
              <a:rPr b="1" lang="en-GB" sz="2400">
                <a:solidFill>
                  <a:srgbClr val="0528C1"/>
                </a:solidFill>
                <a:latin typeface="Courier New"/>
                <a:ea typeface="Courier New"/>
                <a:cs typeface="Courier New"/>
                <a:sym typeface="Courier New"/>
              </a:rPr>
              <a:t>[1m]</a:t>
            </a:r>
            <a:r>
              <a:rPr b="1" lang="en-GB" sz="2400">
                <a:solidFill>
                  <a:srgbClr val="F15D2A"/>
                </a:solidFill>
                <a:latin typeface="Courier New"/>
                <a:ea typeface="Courier New"/>
                <a:cs typeface="Courier New"/>
                <a:sym typeface="Courier New"/>
              </a:rPr>
              <a:t>)</a:t>
            </a:r>
            <a:endParaRPr b="1" sz="2400">
              <a:solidFill>
                <a:srgbClr val="F15D2A"/>
              </a:solidFill>
              <a:latin typeface="Courier New"/>
              <a:ea typeface="Courier New"/>
              <a:cs typeface="Courier New"/>
              <a:sym typeface="Courier New"/>
            </a:endParaRPr>
          </a:p>
        </p:txBody>
      </p:sp>
      <p:pic>
        <p:nvPicPr>
          <p:cNvPr id="868" name="Google Shape;868;p61"/>
          <p:cNvPicPr preferRelativeResize="0"/>
          <p:nvPr/>
        </p:nvPicPr>
        <p:blipFill>
          <a:blip r:embed="rId3">
            <a:alphaModFix/>
          </a:blip>
          <a:stretch>
            <a:fillRect/>
          </a:stretch>
        </p:blipFill>
        <p:spPr>
          <a:xfrm>
            <a:off x="2773599" y="609600"/>
            <a:ext cx="1900650" cy="1786875"/>
          </a:xfrm>
          <a:prstGeom prst="rect">
            <a:avLst/>
          </a:prstGeom>
          <a:noFill/>
          <a:ln>
            <a:noFill/>
          </a:ln>
        </p:spPr>
      </p:pic>
      <p:pic>
        <p:nvPicPr>
          <p:cNvPr id="869" name="Google Shape;869;p61"/>
          <p:cNvPicPr preferRelativeResize="0"/>
          <p:nvPr/>
        </p:nvPicPr>
        <p:blipFill rotWithShape="1">
          <a:blip r:embed="rId4">
            <a:alphaModFix/>
          </a:blip>
          <a:srcRect b="-36916" l="-73433" r="-8153" t="-44670"/>
          <a:stretch/>
        </p:blipFill>
        <p:spPr>
          <a:xfrm>
            <a:off x="5866375" y="521875"/>
            <a:ext cx="3212600" cy="2209650"/>
          </a:xfrm>
          <a:prstGeom prst="rect">
            <a:avLst/>
          </a:prstGeom>
          <a:noFill/>
          <a:ln>
            <a:noFill/>
          </a:ln>
        </p:spPr>
      </p:pic>
      <p:pic>
        <p:nvPicPr>
          <p:cNvPr id="870" name="Google Shape;870;p61"/>
          <p:cNvPicPr preferRelativeResize="0"/>
          <p:nvPr/>
        </p:nvPicPr>
        <p:blipFill rotWithShape="1">
          <a:blip r:embed="rId5">
            <a:alphaModFix/>
          </a:blip>
          <a:srcRect b="0" l="3780" r="-3780" t="0"/>
          <a:stretch/>
        </p:blipFill>
        <p:spPr>
          <a:xfrm>
            <a:off x="3656513" y="2664695"/>
            <a:ext cx="4733381" cy="1838675"/>
          </a:xfrm>
          <a:prstGeom prst="rect">
            <a:avLst/>
          </a:prstGeom>
          <a:noFill/>
          <a:ln>
            <a:noFill/>
          </a:ln>
        </p:spPr>
      </p:pic>
      <p:pic>
        <p:nvPicPr>
          <p:cNvPr id="871" name="Google Shape;871;p61"/>
          <p:cNvPicPr preferRelativeResize="0"/>
          <p:nvPr/>
        </p:nvPicPr>
        <p:blipFill>
          <a:blip r:embed="rId6">
            <a:alphaModFix/>
          </a:blip>
          <a:stretch>
            <a:fillRect/>
          </a:stretch>
        </p:blipFill>
        <p:spPr>
          <a:xfrm>
            <a:off x="574975" y="2664700"/>
            <a:ext cx="2751250" cy="12042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62"/>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877" name="Google Shape;877;p62"/>
          <p:cNvSpPr txBox="1"/>
          <p:nvPr/>
        </p:nvSpPr>
        <p:spPr>
          <a:xfrm>
            <a:off x="251975" y="926600"/>
            <a:ext cx="8347500" cy="355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2400">
                <a:latin typeface="Courier New"/>
                <a:ea typeface="Courier New"/>
                <a:cs typeface="Courier New"/>
                <a:sym typeface="Courier New"/>
              </a:rPr>
              <a:t>C = (subscribe_count </a:t>
            </a:r>
            <a:r>
              <a:rPr b="1" lang="en-GB" sz="2400">
                <a:solidFill>
                  <a:srgbClr val="F15D2A"/>
                </a:solidFill>
                <a:latin typeface="Courier New"/>
                <a:ea typeface="Courier New"/>
                <a:cs typeface="Courier New"/>
                <a:sym typeface="Courier New"/>
              </a:rPr>
              <a:t>offset</a:t>
            </a:r>
            <a:r>
              <a:rPr lang="en-GB" sz="2400">
                <a:latin typeface="Courier New"/>
                <a:ea typeface="Courier New"/>
                <a:cs typeface="Courier New"/>
                <a:sym typeface="Courier New"/>
              </a:rPr>
              <a:t> </a:t>
            </a:r>
            <a:r>
              <a:rPr b="1" lang="en-GB" sz="2400">
                <a:solidFill>
                  <a:srgbClr val="0528C1"/>
                </a:solidFill>
                <a:latin typeface="Courier New"/>
                <a:ea typeface="Courier New"/>
                <a:cs typeface="Courier New"/>
                <a:sym typeface="Courier New"/>
              </a:rPr>
              <a:t>1m</a:t>
            </a:r>
            <a:r>
              <a:rPr lang="en-GB" sz="2400">
                <a:latin typeface="Courier New"/>
                <a:ea typeface="Courier New"/>
                <a:cs typeface="Courier New"/>
                <a:sym typeface="Courier New"/>
              </a:rPr>
              <a:t>) -       </a:t>
            </a:r>
            <a:endParaRPr sz="2400">
              <a:latin typeface="Courier New"/>
              <a:ea typeface="Courier New"/>
              <a:cs typeface="Courier New"/>
              <a:sym typeface="Courier New"/>
            </a:endParaRPr>
          </a:p>
          <a:p>
            <a:pPr indent="0" lvl="0" marL="0" rtl="0" algn="l">
              <a:spcBef>
                <a:spcPts val="0"/>
              </a:spcBef>
              <a:spcAft>
                <a:spcPts val="0"/>
              </a:spcAft>
              <a:buNone/>
            </a:pPr>
            <a:r>
              <a:rPr lang="en-GB" sz="2400">
                <a:latin typeface="Courier New"/>
                <a:ea typeface="Courier New"/>
                <a:cs typeface="Courier New"/>
                <a:sym typeface="Courier New"/>
              </a:rPr>
              <a:t>               (unsubscribe_count </a:t>
            </a:r>
            <a:r>
              <a:rPr b="1" lang="en-GB" sz="2400">
                <a:solidFill>
                  <a:srgbClr val="F15D2A"/>
                </a:solidFill>
                <a:latin typeface="Courier New"/>
                <a:ea typeface="Courier New"/>
                <a:cs typeface="Courier New"/>
                <a:sym typeface="Courier New"/>
              </a:rPr>
              <a:t>offset</a:t>
            </a:r>
            <a:r>
              <a:rPr lang="en-GB" sz="2400">
                <a:latin typeface="Courier New"/>
                <a:ea typeface="Courier New"/>
                <a:cs typeface="Courier New"/>
                <a:sym typeface="Courier New"/>
              </a:rPr>
              <a:t> </a:t>
            </a:r>
            <a:r>
              <a:rPr b="1" lang="en-GB" sz="2400">
                <a:solidFill>
                  <a:srgbClr val="0528C1"/>
                </a:solidFill>
                <a:latin typeface="Courier New"/>
                <a:ea typeface="Courier New"/>
                <a:cs typeface="Courier New"/>
                <a:sym typeface="Courier New"/>
              </a:rPr>
              <a:t>1m</a:t>
            </a:r>
            <a:r>
              <a:rPr lang="en-GB" sz="2400">
                <a:latin typeface="Courier New"/>
                <a:ea typeface="Courier New"/>
                <a:cs typeface="Courier New"/>
                <a:sym typeface="Courier New"/>
              </a:rPr>
              <a:t>)</a:t>
            </a:r>
            <a:endParaRPr sz="2400">
              <a:latin typeface="Courier New"/>
              <a:ea typeface="Courier New"/>
              <a:cs typeface="Courier New"/>
              <a:sym typeface="Courier New"/>
            </a:endParaRPr>
          </a:p>
        </p:txBody>
      </p:sp>
      <p:pic>
        <p:nvPicPr>
          <p:cNvPr id="878" name="Google Shape;878;p62"/>
          <p:cNvPicPr preferRelativeResize="0"/>
          <p:nvPr/>
        </p:nvPicPr>
        <p:blipFill>
          <a:blip r:embed="rId3">
            <a:alphaModFix/>
          </a:blip>
          <a:stretch>
            <a:fillRect/>
          </a:stretch>
        </p:blipFill>
        <p:spPr>
          <a:xfrm>
            <a:off x="631425" y="837195"/>
            <a:ext cx="4001825" cy="1500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63"/>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884" name="Google Shape;884;p63"/>
          <p:cNvSpPr txBox="1"/>
          <p:nvPr/>
        </p:nvSpPr>
        <p:spPr>
          <a:xfrm>
            <a:off x="251975" y="926600"/>
            <a:ext cx="8762100" cy="355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Courier New"/>
                <a:ea typeface="Courier New"/>
                <a:cs typeface="Courier New"/>
                <a:sym typeface="Courier New"/>
              </a:rPr>
              <a:t>ChurnRate</a:t>
            </a:r>
            <a:r>
              <a:rPr baseline="-25000" lang="en-GB" sz="1800">
                <a:latin typeface="Courier New"/>
                <a:ea typeface="Courier New"/>
                <a:cs typeface="Courier New"/>
                <a:sym typeface="Courier New"/>
              </a:rPr>
              <a:t>month</a:t>
            </a:r>
            <a:r>
              <a:rPr lang="en-GB" sz="1800">
                <a:latin typeface="Courier New"/>
                <a:ea typeface="Courier New"/>
                <a:cs typeface="Courier New"/>
                <a:sym typeface="Courier New"/>
              </a:rPr>
              <a:t> =</a:t>
            </a:r>
            <a:endParaRPr sz="1800">
              <a:latin typeface="Courier New"/>
              <a:ea typeface="Courier New"/>
              <a:cs typeface="Courier New"/>
              <a:sym typeface="Courier New"/>
            </a:endParaRPr>
          </a:p>
          <a:p>
            <a:pPr indent="0" lvl="0" marL="0" rtl="0" algn="l">
              <a:spcBef>
                <a:spcPts val="0"/>
              </a:spcBef>
              <a:spcAft>
                <a:spcPts val="0"/>
              </a:spcAft>
              <a:buNone/>
            </a:pPr>
            <a:r>
              <a:rPr lang="en-GB" sz="1800">
                <a:latin typeface="Courier New"/>
                <a:ea typeface="Courier New"/>
                <a:cs typeface="Courier New"/>
                <a:sym typeface="Courier New"/>
              </a:rPr>
              <a:t>    </a:t>
            </a:r>
            <a:r>
              <a:rPr b="1" lang="en-GB" sz="1800">
                <a:solidFill>
                  <a:srgbClr val="F15D2A"/>
                </a:solidFill>
                <a:latin typeface="Courier New"/>
                <a:ea typeface="Courier New"/>
                <a:cs typeface="Courier New"/>
                <a:sym typeface="Courier New"/>
              </a:rPr>
              <a:t>rate(</a:t>
            </a:r>
            <a:r>
              <a:rPr lang="en-GB" sz="1800">
                <a:latin typeface="Courier New"/>
                <a:ea typeface="Courier New"/>
                <a:cs typeface="Courier New"/>
                <a:sym typeface="Courier New"/>
              </a:rPr>
              <a:t>subscribe_count</a:t>
            </a:r>
            <a:r>
              <a:rPr b="1" lang="en-GB" sz="1800">
                <a:solidFill>
                  <a:srgbClr val="0528C1"/>
                </a:solidFill>
                <a:latin typeface="Courier New"/>
                <a:ea typeface="Courier New"/>
                <a:cs typeface="Courier New"/>
                <a:sym typeface="Courier New"/>
              </a:rPr>
              <a:t>[1m]</a:t>
            </a:r>
            <a:r>
              <a:rPr b="1" lang="en-GB" sz="1800">
                <a:solidFill>
                  <a:srgbClr val="F15D2A"/>
                </a:solidFill>
                <a:latin typeface="Courier New"/>
                <a:ea typeface="Courier New"/>
                <a:cs typeface="Courier New"/>
                <a:sym typeface="Courier New"/>
              </a:rPr>
              <a:t>)</a:t>
            </a:r>
            <a:r>
              <a:rPr lang="en-GB" sz="1800">
                <a:latin typeface="Courier New"/>
                <a:ea typeface="Courier New"/>
                <a:cs typeface="Courier New"/>
                <a:sym typeface="Courier New"/>
              </a:rPr>
              <a:t> / </a:t>
            </a:r>
            <a:endParaRPr sz="1800">
              <a:latin typeface="Courier New"/>
              <a:ea typeface="Courier New"/>
              <a:cs typeface="Courier New"/>
              <a:sym typeface="Courier New"/>
            </a:endParaRPr>
          </a:p>
          <a:p>
            <a:pPr indent="0" lvl="0" marL="0" rtl="0" algn="l">
              <a:spcBef>
                <a:spcPts val="0"/>
              </a:spcBef>
              <a:spcAft>
                <a:spcPts val="0"/>
              </a:spcAft>
              <a:buNone/>
            </a:pPr>
            <a:r>
              <a:rPr lang="en-GB" sz="1800">
                <a:latin typeface="Courier New"/>
                <a:ea typeface="Courier New"/>
                <a:cs typeface="Courier New"/>
                <a:sym typeface="Courier New"/>
              </a:rPr>
              <a:t>        ((subscribe_count </a:t>
            </a:r>
            <a:r>
              <a:rPr b="1" lang="en-GB" sz="1800">
                <a:solidFill>
                  <a:srgbClr val="F15D2A"/>
                </a:solidFill>
                <a:latin typeface="Courier New"/>
                <a:ea typeface="Courier New"/>
                <a:cs typeface="Courier New"/>
                <a:sym typeface="Courier New"/>
              </a:rPr>
              <a:t>offset</a:t>
            </a:r>
            <a:r>
              <a:rPr lang="en-GB" sz="1800">
                <a:latin typeface="Courier New"/>
                <a:ea typeface="Courier New"/>
                <a:cs typeface="Courier New"/>
                <a:sym typeface="Courier New"/>
              </a:rPr>
              <a:t> </a:t>
            </a:r>
            <a:r>
              <a:rPr b="1" lang="en-GB" sz="1800">
                <a:solidFill>
                  <a:srgbClr val="0528C1"/>
                </a:solidFill>
                <a:latin typeface="Courier New"/>
                <a:ea typeface="Courier New"/>
                <a:cs typeface="Courier New"/>
                <a:sym typeface="Courier New"/>
              </a:rPr>
              <a:t>1m</a:t>
            </a:r>
            <a:r>
              <a:rPr lang="en-GB" sz="1800">
                <a:latin typeface="Courier New"/>
                <a:ea typeface="Courier New"/>
                <a:cs typeface="Courier New"/>
                <a:sym typeface="Courier New"/>
              </a:rPr>
              <a:t>) </a:t>
            </a:r>
            <a:endParaRPr sz="1800">
              <a:latin typeface="Courier New"/>
              <a:ea typeface="Courier New"/>
              <a:cs typeface="Courier New"/>
              <a:sym typeface="Courier New"/>
            </a:endParaRPr>
          </a:p>
          <a:p>
            <a:pPr indent="0" lvl="0" marL="0" rtl="0" algn="l">
              <a:spcBef>
                <a:spcPts val="0"/>
              </a:spcBef>
              <a:spcAft>
                <a:spcPts val="0"/>
              </a:spcAft>
              <a:buNone/>
            </a:pPr>
            <a:r>
              <a:rPr lang="en-GB" sz="1800">
                <a:latin typeface="Courier New"/>
                <a:ea typeface="Courier New"/>
                <a:cs typeface="Courier New"/>
                <a:sym typeface="Courier New"/>
              </a:rPr>
              <a:t>           - (unsubscribe_count </a:t>
            </a:r>
            <a:r>
              <a:rPr b="1" lang="en-GB" sz="1800">
                <a:solidFill>
                  <a:srgbClr val="F15D2A"/>
                </a:solidFill>
                <a:latin typeface="Courier New"/>
                <a:ea typeface="Courier New"/>
                <a:cs typeface="Courier New"/>
                <a:sym typeface="Courier New"/>
              </a:rPr>
              <a:t>offset</a:t>
            </a:r>
            <a:r>
              <a:rPr b="1" lang="en-GB" sz="1800">
                <a:latin typeface="Courier New"/>
                <a:ea typeface="Courier New"/>
                <a:cs typeface="Courier New"/>
                <a:sym typeface="Courier New"/>
              </a:rPr>
              <a:t> </a:t>
            </a:r>
            <a:r>
              <a:rPr b="1" lang="en-GB" sz="1800">
                <a:solidFill>
                  <a:srgbClr val="0528C1"/>
                </a:solidFill>
                <a:latin typeface="Courier New"/>
                <a:ea typeface="Courier New"/>
                <a:cs typeface="Courier New"/>
                <a:sym typeface="Courier New"/>
              </a:rPr>
              <a:t>1m</a:t>
            </a:r>
            <a:r>
              <a:rPr lang="en-GB" sz="1800">
                <a:latin typeface="Courier New"/>
                <a:ea typeface="Courier New"/>
                <a:cs typeface="Courier New"/>
                <a:sym typeface="Courier New"/>
              </a:rPr>
              <a:t>))</a:t>
            </a:r>
            <a:endParaRPr sz="1800">
              <a:latin typeface="Courier New"/>
              <a:ea typeface="Courier New"/>
              <a:cs typeface="Courier New"/>
              <a:sym typeface="Courier New"/>
            </a:endParaRPr>
          </a:p>
          <a:p>
            <a:pPr indent="0" lvl="0" marL="0" rtl="0" algn="l">
              <a:spcBef>
                <a:spcPts val="0"/>
              </a:spcBef>
              <a:spcAft>
                <a:spcPts val="0"/>
              </a:spcAft>
              <a:buNone/>
            </a:pPr>
            <a:r>
              <a:t/>
            </a:r>
            <a:endParaRPr sz="1800">
              <a:latin typeface="Courier New"/>
              <a:ea typeface="Courier New"/>
              <a:cs typeface="Courier New"/>
              <a:sym typeface="Courier New"/>
            </a:endParaRPr>
          </a:p>
        </p:txBody>
      </p:sp>
      <p:pic>
        <p:nvPicPr>
          <p:cNvPr id="885" name="Google Shape;885;p63"/>
          <p:cNvPicPr preferRelativeResize="0"/>
          <p:nvPr/>
        </p:nvPicPr>
        <p:blipFill>
          <a:blip r:embed="rId3">
            <a:alphaModFix/>
          </a:blip>
          <a:stretch>
            <a:fillRect/>
          </a:stretch>
        </p:blipFill>
        <p:spPr>
          <a:xfrm>
            <a:off x="1543250" y="275876"/>
            <a:ext cx="6057476" cy="13227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64"/>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891" name="Google Shape;891;p64"/>
          <p:cNvSpPr txBox="1"/>
          <p:nvPr/>
        </p:nvSpPr>
        <p:spPr>
          <a:xfrm>
            <a:off x="251975" y="926600"/>
            <a:ext cx="8762100" cy="355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latin typeface="Courier New"/>
                <a:ea typeface="Courier New"/>
                <a:cs typeface="Courier New"/>
                <a:sym typeface="Courier New"/>
              </a:rPr>
              <a:t>ChurnRate</a:t>
            </a:r>
            <a:r>
              <a:rPr baseline="-25000" lang="en-GB" sz="1800">
                <a:latin typeface="Courier New"/>
                <a:ea typeface="Courier New"/>
                <a:cs typeface="Courier New"/>
                <a:sym typeface="Courier New"/>
              </a:rPr>
              <a:t>month</a:t>
            </a:r>
            <a:r>
              <a:rPr lang="en-GB" sz="1800">
                <a:latin typeface="Courier New"/>
                <a:ea typeface="Courier New"/>
                <a:cs typeface="Courier New"/>
                <a:sym typeface="Courier New"/>
              </a:rPr>
              <a:t> =</a:t>
            </a:r>
            <a:endParaRPr sz="1800">
              <a:latin typeface="Courier New"/>
              <a:ea typeface="Courier New"/>
              <a:cs typeface="Courier New"/>
              <a:sym typeface="Courier New"/>
            </a:endParaRPr>
          </a:p>
          <a:p>
            <a:pPr indent="0" lvl="0" marL="0" rtl="0" algn="l">
              <a:spcBef>
                <a:spcPts val="0"/>
              </a:spcBef>
              <a:spcAft>
                <a:spcPts val="0"/>
              </a:spcAft>
              <a:buNone/>
            </a:pPr>
            <a:r>
              <a:rPr lang="en-GB" sz="1800">
                <a:latin typeface="Courier New"/>
                <a:ea typeface="Courier New"/>
                <a:cs typeface="Courier New"/>
                <a:sym typeface="Courier New"/>
              </a:rPr>
              <a:t>    </a:t>
            </a:r>
            <a:r>
              <a:rPr b="1" lang="en-GB" sz="1800">
                <a:solidFill>
                  <a:srgbClr val="F15D2A"/>
                </a:solidFill>
                <a:latin typeface="Courier New"/>
                <a:ea typeface="Courier New"/>
                <a:cs typeface="Courier New"/>
                <a:sym typeface="Courier New"/>
              </a:rPr>
              <a:t>rate(</a:t>
            </a:r>
            <a:r>
              <a:rPr lang="en-GB" sz="1800">
                <a:latin typeface="Courier New"/>
                <a:ea typeface="Courier New"/>
                <a:cs typeface="Courier New"/>
                <a:sym typeface="Courier New"/>
              </a:rPr>
              <a:t>subscribe_count</a:t>
            </a:r>
            <a:r>
              <a:rPr b="1" lang="en-GB" sz="1800">
                <a:solidFill>
                  <a:srgbClr val="0528C1"/>
                </a:solidFill>
                <a:latin typeface="Courier New"/>
                <a:ea typeface="Courier New"/>
                <a:cs typeface="Courier New"/>
                <a:sym typeface="Courier New"/>
              </a:rPr>
              <a:t>[1m]</a:t>
            </a:r>
            <a:r>
              <a:rPr b="1" lang="en-GB" sz="1800">
                <a:solidFill>
                  <a:srgbClr val="F15D2A"/>
                </a:solidFill>
                <a:latin typeface="Courier New"/>
                <a:ea typeface="Courier New"/>
                <a:cs typeface="Courier New"/>
                <a:sym typeface="Courier New"/>
              </a:rPr>
              <a:t>)</a:t>
            </a:r>
            <a:r>
              <a:rPr lang="en-GB" sz="1800">
                <a:latin typeface="Courier New"/>
                <a:ea typeface="Courier New"/>
                <a:cs typeface="Courier New"/>
                <a:sym typeface="Courier New"/>
              </a:rPr>
              <a:t> / </a:t>
            </a:r>
            <a:endParaRPr sz="1800">
              <a:latin typeface="Courier New"/>
              <a:ea typeface="Courier New"/>
              <a:cs typeface="Courier New"/>
              <a:sym typeface="Courier New"/>
            </a:endParaRPr>
          </a:p>
          <a:p>
            <a:pPr indent="0" lvl="0" marL="0" rtl="0" algn="l">
              <a:spcBef>
                <a:spcPts val="0"/>
              </a:spcBef>
              <a:spcAft>
                <a:spcPts val="0"/>
              </a:spcAft>
              <a:buNone/>
            </a:pPr>
            <a:r>
              <a:rPr lang="en-GB" sz="1800">
                <a:latin typeface="Courier New"/>
                <a:ea typeface="Courier New"/>
                <a:cs typeface="Courier New"/>
                <a:sym typeface="Courier New"/>
              </a:rPr>
              <a:t>        ((subscribe_count </a:t>
            </a:r>
            <a:r>
              <a:rPr b="1" lang="en-GB" sz="1800">
                <a:solidFill>
                  <a:srgbClr val="F15D2A"/>
                </a:solidFill>
                <a:latin typeface="Courier New"/>
                <a:ea typeface="Courier New"/>
                <a:cs typeface="Courier New"/>
                <a:sym typeface="Courier New"/>
              </a:rPr>
              <a:t>offset</a:t>
            </a:r>
            <a:r>
              <a:rPr lang="en-GB" sz="1800">
                <a:latin typeface="Courier New"/>
                <a:ea typeface="Courier New"/>
                <a:cs typeface="Courier New"/>
                <a:sym typeface="Courier New"/>
              </a:rPr>
              <a:t> </a:t>
            </a:r>
            <a:r>
              <a:rPr b="1" lang="en-GB" sz="1800">
                <a:solidFill>
                  <a:srgbClr val="0528C1"/>
                </a:solidFill>
                <a:latin typeface="Courier New"/>
                <a:ea typeface="Courier New"/>
                <a:cs typeface="Courier New"/>
                <a:sym typeface="Courier New"/>
              </a:rPr>
              <a:t>1m</a:t>
            </a:r>
            <a:r>
              <a:rPr lang="en-GB" sz="1800">
                <a:latin typeface="Courier New"/>
                <a:ea typeface="Courier New"/>
                <a:cs typeface="Courier New"/>
                <a:sym typeface="Courier New"/>
              </a:rPr>
              <a:t>) </a:t>
            </a:r>
            <a:endParaRPr sz="1800">
              <a:latin typeface="Courier New"/>
              <a:ea typeface="Courier New"/>
              <a:cs typeface="Courier New"/>
              <a:sym typeface="Courier New"/>
            </a:endParaRPr>
          </a:p>
          <a:p>
            <a:pPr indent="0" lvl="0" marL="0" rtl="0" algn="l">
              <a:spcBef>
                <a:spcPts val="0"/>
              </a:spcBef>
              <a:spcAft>
                <a:spcPts val="0"/>
              </a:spcAft>
              <a:buNone/>
            </a:pPr>
            <a:r>
              <a:rPr lang="en-GB" sz="1800">
                <a:latin typeface="Courier New"/>
                <a:ea typeface="Courier New"/>
                <a:cs typeface="Courier New"/>
                <a:sym typeface="Courier New"/>
              </a:rPr>
              <a:t>           - (unsubscribe_count </a:t>
            </a:r>
            <a:r>
              <a:rPr b="1" lang="en-GB" sz="1800">
                <a:solidFill>
                  <a:srgbClr val="F15D2A"/>
                </a:solidFill>
                <a:latin typeface="Courier New"/>
                <a:ea typeface="Courier New"/>
                <a:cs typeface="Courier New"/>
                <a:sym typeface="Courier New"/>
              </a:rPr>
              <a:t>offset</a:t>
            </a:r>
            <a:r>
              <a:rPr b="1" lang="en-GB" sz="1800">
                <a:latin typeface="Courier New"/>
                <a:ea typeface="Courier New"/>
                <a:cs typeface="Courier New"/>
                <a:sym typeface="Courier New"/>
              </a:rPr>
              <a:t> </a:t>
            </a:r>
            <a:r>
              <a:rPr b="1" lang="en-GB" sz="1800">
                <a:solidFill>
                  <a:srgbClr val="0528C1"/>
                </a:solidFill>
                <a:latin typeface="Courier New"/>
                <a:ea typeface="Courier New"/>
                <a:cs typeface="Courier New"/>
                <a:sym typeface="Courier New"/>
              </a:rPr>
              <a:t>1m</a:t>
            </a:r>
            <a:r>
              <a:rPr lang="en-GB" sz="1800">
                <a:latin typeface="Courier New"/>
                <a:ea typeface="Courier New"/>
                <a:cs typeface="Courier New"/>
                <a:sym typeface="Courier New"/>
              </a:rPr>
              <a:t>))</a:t>
            </a:r>
            <a:endParaRPr sz="1800">
              <a:latin typeface="Courier New"/>
              <a:ea typeface="Courier New"/>
              <a:cs typeface="Courier New"/>
              <a:sym typeface="Courier New"/>
            </a:endParaRPr>
          </a:p>
          <a:p>
            <a:pPr indent="0" lvl="0" marL="0" rtl="0" algn="l">
              <a:spcBef>
                <a:spcPts val="0"/>
              </a:spcBef>
              <a:spcAft>
                <a:spcPts val="0"/>
              </a:spcAft>
              <a:buNone/>
            </a:pPr>
            <a:r>
              <a:t/>
            </a:r>
            <a:endParaRPr sz="1800">
              <a:latin typeface="Courier New"/>
              <a:ea typeface="Courier New"/>
              <a:cs typeface="Courier New"/>
              <a:sym typeface="Courier New"/>
            </a:endParaRPr>
          </a:p>
        </p:txBody>
      </p:sp>
      <p:pic>
        <p:nvPicPr>
          <p:cNvPr id="892" name="Google Shape;892;p64"/>
          <p:cNvPicPr preferRelativeResize="0"/>
          <p:nvPr/>
        </p:nvPicPr>
        <p:blipFill>
          <a:blip r:embed="rId3">
            <a:alphaModFix/>
          </a:blip>
          <a:stretch>
            <a:fillRect/>
          </a:stretch>
        </p:blipFill>
        <p:spPr>
          <a:xfrm>
            <a:off x="1543250" y="275876"/>
            <a:ext cx="6057476" cy="1322700"/>
          </a:xfrm>
          <a:prstGeom prst="rect">
            <a:avLst/>
          </a:prstGeom>
          <a:noFill/>
          <a:ln>
            <a:noFill/>
          </a:ln>
        </p:spPr>
      </p:pic>
      <p:pic>
        <p:nvPicPr>
          <p:cNvPr id="893" name="Google Shape;893;p64"/>
          <p:cNvPicPr preferRelativeResize="0"/>
          <p:nvPr/>
        </p:nvPicPr>
        <p:blipFill>
          <a:blip r:embed="rId4">
            <a:alphaModFix/>
          </a:blip>
          <a:stretch>
            <a:fillRect/>
          </a:stretch>
        </p:blipFill>
        <p:spPr>
          <a:xfrm>
            <a:off x="7644222" y="3291947"/>
            <a:ext cx="1166550" cy="11113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Google Shape;898;p65"/>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899" name="Google Shape;899;p65"/>
          <p:cNvPicPr preferRelativeResize="0"/>
          <p:nvPr/>
        </p:nvPicPr>
        <p:blipFill>
          <a:blip r:embed="rId3">
            <a:alphaModFix/>
          </a:blip>
          <a:stretch>
            <a:fillRect/>
          </a:stretch>
        </p:blipFill>
        <p:spPr>
          <a:xfrm>
            <a:off x="2238450" y="824325"/>
            <a:ext cx="4667100" cy="3915100"/>
          </a:xfrm>
          <a:prstGeom prst="rect">
            <a:avLst/>
          </a:prstGeom>
          <a:noFill/>
          <a:ln>
            <a:noFill/>
          </a:ln>
        </p:spPr>
      </p:pic>
      <p:sp>
        <p:nvSpPr>
          <p:cNvPr id="900" name="Google Shape;900;p65"/>
          <p:cNvSpPr txBox="1"/>
          <p:nvPr/>
        </p:nvSpPr>
        <p:spPr>
          <a:xfrm>
            <a:off x="472350" y="122500"/>
            <a:ext cx="8199300" cy="94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u="sng">
                <a:solidFill>
                  <a:schemeClr val="hlink"/>
                </a:solidFill>
                <a:latin typeface="Montserrat"/>
                <a:ea typeface="Montserrat"/>
                <a:cs typeface="Montserrat"/>
                <a:sym typeface="Montserrat"/>
                <a:hlinkClick r:id="rId4"/>
              </a:rPr>
              <a:t>https://prometheus.io/docs/introduction/overview/</a:t>
            </a:r>
            <a:r>
              <a:rPr lang="en-GB" sz="2400">
                <a:latin typeface="Montserrat"/>
                <a:ea typeface="Montserrat"/>
                <a:cs typeface="Montserrat"/>
                <a:sym typeface="Montserrat"/>
              </a:rPr>
              <a:t> </a:t>
            </a:r>
            <a:endParaRPr sz="2400">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sp>
        <p:nvSpPr>
          <p:cNvPr id="905" name="Google Shape;905;p66"/>
          <p:cNvSpPr txBox="1"/>
          <p:nvPr>
            <p:ph idx="1" type="body"/>
          </p:nvPr>
        </p:nvSpPr>
        <p:spPr>
          <a:xfrm>
            <a:off x="456350" y="753050"/>
            <a:ext cx="8258400" cy="3820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SzPts val="1800"/>
              <a:buChar char="●"/>
            </a:pPr>
            <a:r>
              <a:rPr lang="en-GB" sz="1800"/>
              <a:t>There are different kind of metrics</a:t>
            </a:r>
            <a:endParaRPr sz="1800"/>
          </a:p>
          <a:p>
            <a:pPr indent="-342900" lvl="0" marL="457200" rtl="0" algn="l">
              <a:lnSpc>
                <a:spcPct val="150000"/>
              </a:lnSpc>
              <a:spcBef>
                <a:spcPts val="0"/>
              </a:spcBef>
              <a:spcAft>
                <a:spcPts val="0"/>
              </a:spcAft>
              <a:buSzPts val="1800"/>
              <a:buChar char="●"/>
            </a:pPr>
            <a:r>
              <a:rPr lang="en-GB" sz="1800"/>
              <a:t>A good way to think of metrics is which domain they’re in </a:t>
            </a:r>
            <a:endParaRPr sz="1800"/>
          </a:p>
          <a:p>
            <a:pPr indent="-342900" lvl="0" marL="457200" rtl="0" algn="l">
              <a:lnSpc>
                <a:spcPct val="150000"/>
              </a:lnSpc>
              <a:spcBef>
                <a:spcPts val="0"/>
              </a:spcBef>
              <a:spcAft>
                <a:spcPts val="0"/>
              </a:spcAft>
              <a:buSzPts val="1800"/>
              <a:buChar char="●"/>
            </a:pPr>
            <a:r>
              <a:rPr lang="en-GB" sz="1800"/>
              <a:t>It’s trivial to instrument your applications</a:t>
            </a:r>
            <a:endParaRPr sz="1800"/>
          </a:p>
          <a:p>
            <a:pPr indent="-342900" lvl="0" marL="457200" rtl="0" algn="l">
              <a:lnSpc>
                <a:spcPct val="150000"/>
              </a:lnSpc>
              <a:spcBef>
                <a:spcPts val="0"/>
              </a:spcBef>
              <a:spcAft>
                <a:spcPts val="0"/>
              </a:spcAft>
              <a:buSzPts val="1800"/>
              <a:buChar char="●"/>
            </a:pPr>
            <a:r>
              <a:rPr lang="en-GB" sz="1800"/>
              <a:t>Prometheus can be used for both metrics (monitoring) and ad-hoc querying (observability)</a:t>
            </a:r>
            <a:endParaRPr sz="1800"/>
          </a:p>
          <a:p>
            <a:pPr indent="-342900" lvl="0" marL="457200" rtl="0" algn="l">
              <a:lnSpc>
                <a:spcPct val="150000"/>
              </a:lnSpc>
              <a:spcBef>
                <a:spcPts val="0"/>
              </a:spcBef>
              <a:spcAft>
                <a:spcPts val="0"/>
              </a:spcAft>
              <a:buSzPts val="1800"/>
              <a:buChar char="●"/>
            </a:pPr>
            <a:r>
              <a:rPr lang="en-GB" sz="1800"/>
              <a:t>Simple instrumentation can yield deep insights</a:t>
            </a:r>
            <a:endParaRPr sz="1800"/>
          </a:p>
          <a:p>
            <a:pPr indent="-342900" lvl="0" marL="457200" rtl="0" algn="l">
              <a:lnSpc>
                <a:spcPct val="150000"/>
              </a:lnSpc>
              <a:spcBef>
                <a:spcPts val="0"/>
              </a:spcBef>
              <a:spcAft>
                <a:spcPts val="0"/>
              </a:spcAft>
              <a:buSzPts val="1800"/>
              <a:buChar char="●"/>
            </a:pPr>
            <a:r>
              <a:rPr lang="en-GB" sz="1800"/>
              <a:t>PromQL deals with scalar and vector series</a:t>
            </a:r>
            <a:endParaRPr sz="1800"/>
          </a:p>
          <a:p>
            <a:pPr indent="-342900" lvl="0" marL="457200" rtl="0" algn="l">
              <a:lnSpc>
                <a:spcPct val="150000"/>
              </a:lnSpc>
              <a:spcBef>
                <a:spcPts val="0"/>
              </a:spcBef>
              <a:spcAft>
                <a:spcPts val="0"/>
              </a:spcAft>
              <a:buSzPts val="1800"/>
              <a:buChar char="●"/>
            </a:pPr>
            <a:r>
              <a:rPr lang="en-GB" sz="1800"/>
              <a:t>PromQL has gauges, histograms and counters</a:t>
            </a:r>
            <a:endParaRPr sz="1800"/>
          </a:p>
          <a:p>
            <a:pPr indent="-342900" lvl="0" marL="457200" rtl="0" algn="l">
              <a:lnSpc>
                <a:spcPct val="150000"/>
              </a:lnSpc>
              <a:spcBef>
                <a:spcPts val="0"/>
              </a:spcBef>
              <a:spcAft>
                <a:spcPts val="0"/>
              </a:spcAft>
              <a:buSzPts val="1800"/>
              <a:buChar char="●"/>
            </a:pPr>
            <a:r>
              <a:rPr lang="en-GB" sz="1800"/>
              <a:t>PromQL has many useful functions available</a:t>
            </a:r>
            <a:endParaRPr sz="1800"/>
          </a:p>
        </p:txBody>
      </p:sp>
      <p:sp>
        <p:nvSpPr>
          <p:cNvPr id="906" name="Google Shape;906;p66"/>
          <p:cNvSpPr txBox="1"/>
          <p:nvPr>
            <p:ph type="ctrTitle"/>
          </p:nvPr>
        </p:nvSpPr>
        <p:spPr>
          <a:xfrm>
            <a:off x="456350" y="386675"/>
            <a:ext cx="8258400" cy="5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Recap: Monitoring with Prometheus</a:t>
            </a:r>
            <a:endParaRPr/>
          </a:p>
        </p:txBody>
      </p:sp>
      <p:sp>
        <p:nvSpPr>
          <p:cNvPr id="907" name="Google Shape;907;p66"/>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86" name="Google Shape;86;p17"/>
          <p:cNvSpPr txBox="1"/>
          <p:nvPr/>
        </p:nvSpPr>
        <p:spPr>
          <a:xfrm>
            <a:off x="147600" y="1873650"/>
            <a:ext cx="8848800" cy="7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Monitoring vs Observability</a:t>
            </a:r>
            <a:endParaRPr sz="4800"/>
          </a:p>
        </p:txBody>
      </p:sp>
      <p:sp>
        <p:nvSpPr>
          <p:cNvPr id="87" name="Google Shape;87;p17"/>
          <p:cNvSpPr/>
          <p:nvPr/>
        </p:nvSpPr>
        <p:spPr>
          <a:xfrm>
            <a:off x="2409825" y="968775"/>
            <a:ext cx="733425" cy="904875"/>
          </a:xfrm>
          <a:custGeom>
            <a:rect b="b" l="l" r="r" t="t"/>
            <a:pathLst>
              <a:path extrusionOk="0" h="36195" w="29337">
                <a:moveTo>
                  <a:pt x="29337" y="0"/>
                </a:moveTo>
                <a:cubicBezTo>
                  <a:pt x="25908" y="1969"/>
                  <a:pt x="13653" y="5779"/>
                  <a:pt x="8763" y="11811"/>
                </a:cubicBezTo>
                <a:cubicBezTo>
                  <a:pt x="3874" y="17844"/>
                  <a:pt x="1461" y="32131"/>
                  <a:pt x="0" y="36195"/>
                </a:cubicBezTo>
              </a:path>
            </a:pathLst>
          </a:custGeom>
          <a:noFill/>
          <a:ln cap="flat" cmpd="sng" w="76200">
            <a:solidFill>
              <a:srgbClr val="F15D2A"/>
            </a:solidFill>
            <a:prstDash val="solid"/>
            <a:round/>
            <a:headEnd len="med" w="med" type="none"/>
            <a:tailEnd len="med" w="med" type="triangle"/>
          </a:ln>
        </p:spPr>
      </p:sp>
      <p:sp>
        <p:nvSpPr>
          <p:cNvPr id="88" name="Google Shape;88;p17"/>
          <p:cNvSpPr txBox="1"/>
          <p:nvPr/>
        </p:nvSpPr>
        <p:spPr>
          <a:xfrm>
            <a:off x="3057525" y="387225"/>
            <a:ext cx="4122900" cy="136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F15D2A"/>
                </a:solidFill>
                <a:latin typeface="Roboto"/>
                <a:ea typeface="Roboto"/>
                <a:cs typeface="Roboto"/>
                <a:sym typeface="Roboto"/>
              </a:rPr>
              <a:t>Known Unknown</a:t>
            </a:r>
            <a:endParaRPr b="1" sz="2400">
              <a:solidFill>
                <a:srgbClr val="F15D2A"/>
              </a:solidFill>
              <a:latin typeface="Roboto"/>
              <a:ea typeface="Roboto"/>
              <a:cs typeface="Roboto"/>
              <a:sym typeface="Roboto"/>
            </a:endParaRPr>
          </a:p>
          <a:p>
            <a:pPr indent="0" lvl="0" marL="0" rtl="0" algn="ctr">
              <a:spcBef>
                <a:spcPts val="0"/>
              </a:spcBef>
              <a:spcAft>
                <a:spcPts val="0"/>
              </a:spcAft>
              <a:buNone/>
            </a:pPr>
            <a:r>
              <a:rPr lang="en-GB" sz="2400">
                <a:solidFill>
                  <a:srgbClr val="F15D2A"/>
                </a:solidFill>
                <a:latin typeface="Roboto"/>
                <a:ea typeface="Roboto"/>
                <a:cs typeface="Roboto"/>
                <a:sym typeface="Roboto"/>
              </a:rPr>
              <a:t>Metrics, alerts, actionable, dashboards, canned queries</a:t>
            </a:r>
            <a:endParaRPr sz="2400">
              <a:solidFill>
                <a:srgbClr val="F15D2A"/>
              </a:solidFill>
              <a:latin typeface="Roboto"/>
              <a:ea typeface="Roboto"/>
              <a:cs typeface="Roboto"/>
              <a:sym typeface="Roboto"/>
            </a:endParaRPr>
          </a:p>
          <a:p>
            <a:pPr indent="0" lvl="0" marL="0" rtl="0" algn="ctr">
              <a:spcBef>
                <a:spcPts val="0"/>
              </a:spcBef>
              <a:spcAft>
                <a:spcPts val="0"/>
              </a:spcAft>
              <a:buNone/>
            </a:pPr>
            <a:r>
              <a:t/>
            </a:r>
            <a:endParaRPr b="1" sz="2400">
              <a:solidFill>
                <a:srgbClr val="F15D2A"/>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94" name="Google Shape;94;p18"/>
          <p:cNvSpPr txBox="1"/>
          <p:nvPr/>
        </p:nvSpPr>
        <p:spPr>
          <a:xfrm>
            <a:off x="147600" y="1873650"/>
            <a:ext cx="8848800" cy="7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Monitoring vs Observability</a:t>
            </a:r>
            <a:endParaRPr sz="4800"/>
          </a:p>
        </p:txBody>
      </p:sp>
      <p:sp>
        <p:nvSpPr>
          <p:cNvPr id="95" name="Google Shape;95;p18"/>
          <p:cNvSpPr/>
          <p:nvPr/>
        </p:nvSpPr>
        <p:spPr>
          <a:xfrm>
            <a:off x="2409825" y="968775"/>
            <a:ext cx="733425" cy="904875"/>
          </a:xfrm>
          <a:custGeom>
            <a:rect b="b" l="l" r="r" t="t"/>
            <a:pathLst>
              <a:path extrusionOk="0" h="36195" w="29337">
                <a:moveTo>
                  <a:pt x="29337" y="0"/>
                </a:moveTo>
                <a:cubicBezTo>
                  <a:pt x="25908" y="1969"/>
                  <a:pt x="13653" y="5779"/>
                  <a:pt x="8763" y="11811"/>
                </a:cubicBezTo>
                <a:cubicBezTo>
                  <a:pt x="3874" y="17844"/>
                  <a:pt x="1461" y="32131"/>
                  <a:pt x="0" y="36195"/>
                </a:cubicBezTo>
              </a:path>
            </a:pathLst>
          </a:custGeom>
          <a:noFill/>
          <a:ln cap="flat" cmpd="sng" w="76200">
            <a:solidFill>
              <a:srgbClr val="F15D2A"/>
            </a:solidFill>
            <a:prstDash val="solid"/>
            <a:round/>
            <a:headEnd len="med" w="med" type="none"/>
            <a:tailEnd len="med" w="med" type="triangle"/>
          </a:ln>
        </p:spPr>
      </p:sp>
      <p:sp>
        <p:nvSpPr>
          <p:cNvPr id="96" name="Google Shape;96;p18"/>
          <p:cNvSpPr txBox="1"/>
          <p:nvPr/>
        </p:nvSpPr>
        <p:spPr>
          <a:xfrm>
            <a:off x="3057525" y="387225"/>
            <a:ext cx="4122900" cy="136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F15D2A"/>
                </a:solidFill>
                <a:latin typeface="Roboto"/>
                <a:ea typeface="Roboto"/>
                <a:cs typeface="Roboto"/>
                <a:sym typeface="Roboto"/>
              </a:rPr>
              <a:t>Known Unknown</a:t>
            </a:r>
            <a:endParaRPr b="1" sz="2400">
              <a:solidFill>
                <a:srgbClr val="F15D2A"/>
              </a:solidFill>
              <a:latin typeface="Roboto"/>
              <a:ea typeface="Roboto"/>
              <a:cs typeface="Roboto"/>
              <a:sym typeface="Roboto"/>
            </a:endParaRPr>
          </a:p>
          <a:p>
            <a:pPr indent="0" lvl="0" marL="0" rtl="0" algn="ctr">
              <a:spcBef>
                <a:spcPts val="0"/>
              </a:spcBef>
              <a:spcAft>
                <a:spcPts val="0"/>
              </a:spcAft>
              <a:buNone/>
            </a:pPr>
            <a:r>
              <a:rPr lang="en-GB" sz="2400">
                <a:solidFill>
                  <a:srgbClr val="F15D2A"/>
                </a:solidFill>
                <a:latin typeface="Roboto"/>
                <a:ea typeface="Roboto"/>
                <a:cs typeface="Roboto"/>
                <a:sym typeface="Roboto"/>
              </a:rPr>
              <a:t>Metrics, alerts, actionable, dashboards, canned queries</a:t>
            </a:r>
            <a:endParaRPr sz="2400">
              <a:solidFill>
                <a:srgbClr val="F15D2A"/>
              </a:solidFill>
              <a:latin typeface="Roboto"/>
              <a:ea typeface="Roboto"/>
              <a:cs typeface="Roboto"/>
              <a:sym typeface="Roboto"/>
            </a:endParaRPr>
          </a:p>
          <a:p>
            <a:pPr indent="0" lvl="0" marL="0" rtl="0" algn="ctr">
              <a:spcBef>
                <a:spcPts val="0"/>
              </a:spcBef>
              <a:spcAft>
                <a:spcPts val="0"/>
              </a:spcAft>
              <a:buNone/>
            </a:pPr>
            <a:r>
              <a:t/>
            </a:r>
            <a:endParaRPr b="1" sz="2400">
              <a:solidFill>
                <a:srgbClr val="F15D2A"/>
              </a:solidFill>
              <a:latin typeface="Roboto"/>
              <a:ea typeface="Roboto"/>
              <a:cs typeface="Roboto"/>
              <a:sym typeface="Roboto"/>
            </a:endParaRPr>
          </a:p>
        </p:txBody>
      </p:sp>
      <p:sp>
        <p:nvSpPr>
          <p:cNvPr id="97" name="Google Shape;97;p18"/>
          <p:cNvSpPr txBox="1"/>
          <p:nvPr/>
        </p:nvSpPr>
        <p:spPr>
          <a:xfrm>
            <a:off x="1982025" y="2906175"/>
            <a:ext cx="4122900" cy="117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F15D2A"/>
                </a:solidFill>
                <a:latin typeface="Roboto"/>
                <a:ea typeface="Roboto"/>
                <a:cs typeface="Roboto"/>
                <a:sym typeface="Roboto"/>
              </a:rPr>
              <a:t>Unknown Unknown</a:t>
            </a:r>
            <a:endParaRPr b="1" sz="2400">
              <a:solidFill>
                <a:srgbClr val="F15D2A"/>
              </a:solidFill>
              <a:latin typeface="Roboto"/>
              <a:ea typeface="Roboto"/>
              <a:cs typeface="Roboto"/>
              <a:sym typeface="Roboto"/>
            </a:endParaRPr>
          </a:p>
          <a:p>
            <a:pPr indent="0" lvl="0" marL="0" rtl="0" algn="ctr">
              <a:spcBef>
                <a:spcPts val="0"/>
              </a:spcBef>
              <a:spcAft>
                <a:spcPts val="0"/>
              </a:spcAft>
              <a:buNone/>
            </a:pPr>
            <a:r>
              <a:rPr lang="en-GB" sz="2400">
                <a:solidFill>
                  <a:srgbClr val="F15D2A"/>
                </a:solidFill>
                <a:latin typeface="Roboto"/>
                <a:ea typeface="Roboto"/>
                <a:cs typeface="Roboto"/>
                <a:sym typeface="Roboto"/>
              </a:rPr>
              <a:t>Inspect, observe, explore, trace, custom queries</a:t>
            </a:r>
            <a:endParaRPr sz="2400">
              <a:solidFill>
                <a:srgbClr val="F15D2A"/>
              </a:solidFill>
              <a:latin typeface="Roboto"/>
              <a:ea typeface="Roboto"/>
              <a:cs typeface="Roboto"/>
              <a:sym typeface="Roboto"/>
            </a:endParaRPr>
          </a:p>
        </p:txBody>
      </p:sp>
      <p:sp>
        <p:nvSpPr>
          <p:cNvPr id="98" name="Google Shape;98;p18"/>
          <p:cNvSpPr/>
          <p:nvPr/>
        </p:nvSpPr>
        <p:spPr>
          <a:xfrm>
            <a:off x="5943600" y="2724150"/>
            <a:ext cx="685800" cy="914400"/>
          </a:xfrm>
          <a:custGeom>
            <a:rect b="b" l="l" r="r" t="t"/>
            <a:pathLst>
              <a:path extrusionOk="0" h="36576" w="27432">
                <a:moveTo>
                  <a:pt x="0" y="36576"/>
                </a:moveTo>
                <a:cubicBezTo>
                  <a:pt x="3048" y="34608"/>
                  <a:pt x="13716" y="30861"/>
                  <a:pt x="18288" y="24765"/>
                </a:cubicBezTo>
                <a:cubicBezTo>
                  <a:pt x="22860" y="18669"/>
                  <a:pt x="25908" y="4128"/>
                  <a:pt x="27432" y="0"/>
                </a:cubicBezTo>
              </a:path>
            </a:pathLst>
          </a:custGeom>
          <a:noFill/>
          <a:ln cap="flat" cmpd="sng" w="76200">
            <a:solidFill>
              <a:srgbClr val="F15D2A"/>
            </a:solidFill>
            <a:prstDash val="solid"/>
            <a:round/>
            <a:headEnd len="med" w="med" type="none"/>
            <a:tailEnd len="med" w="med" type="triangle"/>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104" name="Google Shape;104;p19"/>
          <p:cNvSpPr txBox="1"/>
          <p:nvPr/>
        </p:nvSpPr>
        <p:spPr>
          <a:xfrm>
            <a:off x="157125" y="1446450"/>
            <a:ext cx="4205400" cy="225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Monitoring </a:t>
            </a:r>
            <a:endParaRPr sz="4800"/>
          </a:p>
          <a:p>
            <a:pPr indent="0" lvl="0" marL="0" rtl="0" algn="ctr">
              <a:spcBef>
                <a:spcPts val="0"/>
              </a:spcBef>
              <a:spcAft>
                <a:spcPts val="0"/>
              </a:spcAft>
              <a:buNone/>
            </a:pPr>
            <a:r>
              <a:rPr lang="en-GB" sz="4800"/>
              <a:t>&amp; </a:t>
            </a:r>
            <a:endParaRPr sz="4800"/>
          </a:p>
          <a:p>
            <a:pPr indent="0" lvl="0" marL="0" rtl="0" algn="ctr">
              <a:spcBef>
                <a:spcPts val="0"/>
              </a:spcBef>
              <a:spcAft>
                <a:spcPts val="0"/>
              </a:spcAft>
              <a:buNone/>
            </a:pPr>
            <a:r>
              <a:rPr lang="en-GB" sz="4800"/>
              <a:t>Observability</a:t>
            </a:r>
            <a:endParaRPr sz="4800"/>
          </a:p>
        </p:txBody>
      </p:sp>
      <p:pic>
        <p:nvPicPr>
          <p:cNvPr id="105" name="Google Shape;105;p19"/>
          <p:cNvPicPr preferRelativeResize="0"/>
          <p:nvPr/>
        </p:nvPicPr>
        <p:blipFill rotWithShape="1">
          <a:blip r:embed="rId3">
            <a:alphaModFix/>
          </a:blip>
          <a:srcRect b="9065" l="3629" r="38020" t="5654"/>
          <a:stretch/>
        </p:blipFill>
        <p:spPr>
          <a:xfrm>
            <a:off x="4819650" y="846375"/>
            <a:ext cx="4306400" cy="2003125"/>
          </a:xfrm>
          <a:prstGeom prst="rect">
            <a:avLst/>
          </a:prstGeom>
          <a:noFill/>
          <a:ln>
            <a:noFill/>
          </a:ln>
        </p:spPr>
      </p:pic>
      <p:sp>
        <p:nvSpPr>
          <p:cNvPr id="106" name="Google Shape;106;p19"/>
          <p:cNvSpPr txBox="1"/>
          <p:nvPr/>
        </p:nvSpPr>
        <p:spPr>
          <a:xfrm>
            <a:off x="5134750" y="2914650"/>
            <a:ext cx="4009200" cy="11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t>Follow @mipsytipsy for more </a:t>
            </a:r>
            <a:endParaRPr sz="1800"/>
          </a:p>
        </p:txBody>
      </p:sp>
      <p:pic>
        <p:nvPicPr>
          <p:cNvPr descr="Image result for twitter logo" id="107" name="Google Shape;107;p19"/>
          <p:cNvPicPr preferRelativeResize="0"/>
          <p:nvPr/>
        </p:nvPicPr>
        <p:blipFill>
          <a:blip r:embed="rId4">
            <a:alphaModFix/>
          </a:blip>
          <a:stretch>
            <a:fillRect/>
          </a:stretch>
        </p:blipFill>
        <p:spPr>
          <a:xfrm>
            <a:off x="4819649" y="2986845"/>
            <a:ext cx="315097" cy="31509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1" name="Shape 111"/>
        <p:cNvGrpSpPr/>
        <p:nvPr/>
      </p:nvGrpSpPr>
      <p:grpSpPr>
        <a:xfrm>
          <a:off x="0" y="0"/>
          <a:ext cx="0" cy="0"/>
          <a:chOff x="0" y="0"/>
          <a:chExt cx="0" cy="0"/>
        </a:xfrm>
      </p:grpSpPr>
      <p:sp>
        <p:nvSpPr>
          <p:cNvPr id="112" name="Google Shape;112;p20"/>
          <p:cNvSpPr txBox="1"/>
          <p:nvPr>
            <p:ph idx="12" type="sldNum"/>
          </p:nvPr>
        </p:nvSpPr>
        <p:spPr>
          <a:xfrm>
            <a:off x="8676951" y="4739425"/>
            <a:ext cx="449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grpSp>
        <p:nvGrpSpPr>
          <p:cNvPr id="113" name="Google Shape;113;p20"/>
          <p:cNvGrpSpPr/>
          <p:nvPr/>
        </p:nvGrpSpPr>
        <p:grpSpPr>
          <a:xfrm>
            <a:off x="4565332" y="3535868"/>
            <a:ext cx="5767900" cy="556200"/>
            <a:chOff x="2244125" y="3301050"/>
            <a:chExt cx="5767900" cy="556200"/>
          </a:xfrm>
        </p:grpSpPr>
        <p:sp>
          <p:nvSpPr>
            <p:cNvPr id="114" name="Google Shape;114;p20"/>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1</a:t>
              </a:r>
              <a:endParaRPr b="1" sz="2400">
                <a:solidFill>
                  <a:srgbClr val="FFFFFF"/>
                </a:solidFill>
              </a:endParaRPr>
            </a:p>
          </p:txBody>
        </p:sp>
        <p:sp>
          <p:nvSpPr>
            <p:cNvPr id="115" name="Google Shape;115;p20"/>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Availability</a:t>
              </a:r>
              <a:endParaRPr sz="3600"/>
            </a:p>
          </p:txBody>
        </p:sp>
      </p:grpSp>
      <p:grpSp>
        <p:nvGrpSpPr>
          <p:cNvPr id="116" name="Google Shape;116;p20"/>
          <p:cNvGrpSpPr/>
          <p:nvPr/>
        </p:nvGrpSpPr>
        <p:grpSpPr>
          <a:xfrm>
            <a:off x="4823239" y="2967211"/>
            <a:ext cx="5767900" cy="556200"/>
            <a:chOff x="2244125" y="3301050"/>
            <a:chExt cx="5767900" cy="556200"/>
          </a:xfrm>
        </p:grpSpPr>
        <p:sp>
          <p:nvSpPr>
            <p:cNvPr id="117" name="Google Shape;117;p20"/>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2</a:t>
              </a:r>
              <a:endParaRPr b="1" sz="2400">
                <a:solidFill>
                  <a:srgbClr val="FFFFFF"/>
                </a:solidFill>
              </a:endParaRPr>
            </a:p>
          </p:txBody>
        </p:sp>
        <p:sp>
          <p:nvSpPr>
            <p:cNvPr id="118" name="Google Shape;118;p20"/>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Collection</a:t>
              </a:r>
              <a:endParaRPr sz="3600"/>
            </a:p>
          </p:txBody>
        </p:sp>
      </p:grpSp>
      <p:grpSp>
        <p:nvGrpSpPr>
          <p:cNvPr id="119" name="Google Shape;119;p20"/>
          <p:cNvGrpSpPr/>
          <p:nvPr/>
        </p:nvGrpSpPr>
        <p:grpSpPr>
          <a:xfrm>
            <a:off x="4307425" y="4104525"/>
            <a:ext cx="5767900" cy="556200"/>
            <a:chOff x="2244125" y="3965925"/>
            <a:chExt cx="5767900" cy="556200"/>
          </a:xfrm>
        </p:grpSpPr>
        <p:sp>
          <p:nvSpPr>
            <p:cNvPr id="120" name="Google Shape;120;p20"/>
            <p:cNvSpPr/>
            <p:nvPr/>
          </p:nvSpPr>
          <p:spPr>
            <a:xfrm>
              <a:off x="2244125" y="3999525"/>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0</a:t>
              </a:r>
              <a:endParaRPr b="1" sz="2400">
                <a:solidFill>
                  <a:srgbClr val="FFFFFF"/>
                </a:solidFill>
              </a:endParaRPr>
            </a:p>
          </p:txBody>
        </p:sp>
        <p:sp>
          <p:nvSpPr>
            <p:cNvPr id="121" name="Google Shape;121;p20"/>
            <p:cNvSpPr txBox="1"/>
            <p:nvPr/>
          </p:nvSpPr>
          <p:spPr>
            <a:xfrm>
              <a:off x="2900625" y="3965925"/>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Ignorance</a:t>
              </a:r>
              <a:endParaRPr sz="3600"/>
            </a:p>
          </p:txBody>
        </p:sp>
      </p:grpSp>
      <p:grpSp>
        <p:nvGrpSpPr>
          <p:cNvPr id="122" name="Google Shape;122;p20"/>
          <p:cNvGrpSpPr/>
          <p:nvPr/>
        </p:nvGrpSpPr>
        <p:grpSpPr>
          <a:xfrm>
            <a:off x="5081146" y="2398554"/>
            <a:ext cx="5767900" cy="556200"/>
            <a:chOff x="2244125" y="3301050"/>
            <a:chExt cx="5767900" cy="556200"/>
          </a:xfrm>
        </p:grpSpPr>
        <p:sp>
          <p:nvSpPr>
            <p:cNvPr id="123" name="Google Shape;123;p20"/>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3</a:t>
              </a:r>
              <a:endParaRPr b="1" sz="2400">
                <a:solidFill>
                  <a:srgbClr val="FFFFFF"/>
                </a:solidFill>
              </a:endParaRPr>
            </a:p>
          </p:txBody>
        </p:sp>
        <p:sp>
          <p:nvSpPr>
            <p:cNvPr id="124" name="Google Shape;124;p20"/>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Aggregation</a:t>
              </a:r>
              <a:endParaRPr sz="3600"/>
            </a:p>
          </p:txBody>
        </p:sp>
      </p:grpSp>
      <p:grpSp>
        <p:nvGrpSpPr>
          <p:cNvPr id="125" name="Google Shape;125;p20"/>
          <p:cNvGrpSpPr/>
          <p:nvPr/>
        </p:nvGrpSpPr>
        <p:grpSpPr>
          <a:xfrm>
            <a:off x="5339054" y="1829896"/>
            <a:ext cx="5767900" cy="556200"/>
            <a:chOff x="2244125" y="3301050"/>
            <a:chExt cx="5767900" cy="556200"/>
          </a:xfrm>
        </p:grpSpPr>
        <p:sp>
          <p:nvSpPr>
            <p:cNvPr id="126" name="Google Shape;126;p20"/>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4</a:t>
              </a:r>
              <a:endParaRPr b="1" sz="2400">
                <a:solidFill>
                  <a:srgbClr val="FFFFFF"/>
                </a:solidFill>
              </a:endParaRPr>
            </a:p>
          </p:txBody>
        </p:sp>
        <p:sp>
          <p:nvSpPr>
            <p:cNvPr id="127" name="Google Shape;127;p20"/>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Analysis</a:t>
              </a:r>
              <a:endParaRPr sz="3600"/>
            </a:p>
          </p:txBody>
        </p:sp>
      </p:grpSp>
      <p:grpSp>
        <p:nvGrpSpPr>
          <p:cNvPr id="128" name="Google Shape;128;p20"/>
          <p:cNvGrpSpPr/>
          <p:nvPr/>
        </p:nvGrpSpPr>
        <p:grpSpPr>
          <a:xfrm>
            <a:off x="5596961" y="1261239"/>
            <a:ext cx="5767900" cy="556200"/>
            <a:chOff x="2244125" y="3301050"/>
            <a:chExt cx="5767900" cy="556200"/>
          </a:xfrm>
        </p:grpSpPr>
        <p:sp>
          <p:nvSpPr>
            <p:cNvPr id="129" name="Google Shape;129;p20"/>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5</a:t>
              </a:r>
              <a:endParaRPr b="1" sz="2400">
                <a:solidFill>
                  <a:srgbClr val="FFFFFF"/>
                </a:solidFill>
              </a:endParaRPr>
            </a:p>
          </p:txBody>
        </p:sp>
        <p:sp>
          <p:nvSpPr>
            <p:cNvPr id="130" name="Google Shape;130;p20"/>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Learning</a:t>
              </a:r>
              <a:endParaRPr sz="3600"/>
            </a:p>
          </p:txBody>
        </p:sp>
      </p:grpSp>
      <p:grpSp>
        <p:nvGrpSpPr>
          <p:cNvPr id="131" name="Google Shape;131;p20"/>
          <p:cNvGrpSpPr/>
          <p:nvPr/>
        </p:nvGrpSpPr>
        <p:grpSpPr>
          <a:xfrm>
            <a:off x="5854868" y="692582"/>
            <a:ext cx="5767900" cy="556200"/>
            <a:chOff x="2244125" y="3301050"/>
            <a:chExt cx="5767900" cy="556200"/>
          </a:xfrm>
        </p:grpSpPr>
        <p:sp>
          <p:nvSpPr>
            <p:cNvPr id="132" name="Google Shape;132;p20"/>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6</a:t>
              </a:r>
              <a:endParaRPr b="1" sz="2400">
                <a:solidFill>
                  <a:srgbClr val="FFFFFF"/>
                </a:solidFill>
              </a:endParaRPr>
            </a:p>
          </p:txBody>
        </p:sp>
        <p:sp>
          <p:nvSpPr>
            <p:cNvPr id="133" name="Google Shape;133;p20"/>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Automation</a:t>
              </a:r>
              <a:endParaRPr sz="3600"/>
            </a:p>
          </p:txBody>
        </p:sp>
      </p:grpSp>
      <p:grpSp>
        <p:nvGrpSpPr>
          <p:cNvPr id="134" name="Google Shape;134;p20"/>
          <p:cNvGrpSpPr/>
          <p:nvPr/>
        </p:nvGrpSpPr>
        <p:grpSpPr>
          <a:xfrm>
            <a:off x="6112775" y="123925"/>
            <a:ext cx="5767900" cy="556200"/>
            <a:chOff x="2244125" y="3301050"/>
            <a:chExt cx="5767900" cy="556200"/>
          </a:xfrm>
        </p:grpSpPr>
        <p:sp>
          <p:nvSpPr>
            <p:cNvPr id="135" name="Google Shape;135;p20"/>
            <p:cNvSpPr/>
            <p:nvPr/>
          </p:nvSpPr>
          <p:spPr>
            <a:xfrm>
              <a:off x="2244125" y="3334650"/>
              <a:ext cx="489000" cy="489000"/>
            </a:xfrm>
            <a:prstGeom prst="ellipse">
              <a:avLst/>
            </a:prstGeom>
            <a:solidFill>
              <a:srgbClr val="2E3E48"/>
            </a:solidFill>
            <a:ln cap="flat" cmpd="sng" w="9525">
              <a:solidFill>
                <a:srgbClr val="2E3E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7</a:t>
              </a:r>
              <a:endParaRPr b="1" sz="2400">
                <a:solidFill>
                  <a:srgbClr val="FFFFFF"/>
                </a:solidFill>
              </a:endParaRPr>
            </a:p>
          </p:txBody>
        </p:sp>
        <p:sp>
          <p:nvSpPr>
            <p:cNvPr id="136" name="Google Shape;136;p20"/>
            <p:cNvSpPr txBox="1"/>
            <p:nvPr/>
          </p:nvSpPr>
          <p:spPr>
            <a:xfrm>
              <a:off x="2900625" y="3301050"/>
              <a:ext cx="5111400" cy="5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Proactivity</a:t>
              </a:r>
              <a:endParaRPr sz="3600"/>
            </a:p>
          </p:txBody>
        </p:sp>
      </p:grpSp>
      <p:sp>
        <p:nvSpPr>
          <p:cNvPr id="137" name="Google Shape;137;p20"/>
          <p:cNvSpPr txBox="1"/>
          <p:nvPr/>
        </p:nvSpPr>
        <p:spPr>
          <a:xfrm>
            <a:off x="36900" y="60275"/>
            <a:ext cx="2535600" cy="18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t>The</a:t>
            </a:r>
            <a:endParaRPr sz="3600"/>
          </a:p>
          <a:p>
            <a:pPr indent="0" lvl="0" marL="0" rtl="0" algn="l">
              <a:spcBef>
                <a:spcPts val="0"/>
              </a:spcBef>
              <a:spcAft>
                <a:spcPts val="0"/>
              </a:spcAft>
              <a:buNone/>
            </a:pPr>
            <a:r>
              <a:rPr lang="en-GB" sz="3600"/>
              <a:t>Monitoring</a:t>
            </a:r>
            <a:endParaRPr sz="3600"/>
          </a:p>
          <a:p>
            <a:pPr indent="0" lvl="0" marL="0" rtl="0" algn="l">
              <a:spcBef>
                <a:spcPts val="0"/>
              </a:spcBef>
              <a:spcAft>
                <a:spcPts val="0"/>
              </a:spcAft>
              <a:buNone/>
            </a:pPr>
            <a:r>
              <a:rPr lang="en-GB" sz="3600"/>
              <a:t>Ladder</a:t>
            </a:r>
            <a:endParaRPr sz="3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aveworks Clean">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